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0" r:id="rId3"/>
  </p:sldMasterIdLst>
  <p:notesMasterIdLst>
    <p:notesMasterId r:id="rId37"/>
  </p:notesMasterIdLst>
  <p:sldIdLst>
    <p:sldId id="256" r:id="rId4"/>
    <p:sldId id="271" r:id="rId5"/>
    <p:sldId id="257" r:id="rId6"/>
    <p:sldId id="292" r:id="rId7"/>
    <p:sldId id="272" r:id="rId8"/>
    <p:sldId id="277" r:id="rId9"/>
    <p:sldId id="279" r:id="rId10"/>
    <p:sldId id="297" r:id="rId11"/>
    <p:sldId id="298" r:id="rId12"/>
    <p:sldId id="268" r:id="rId13"/>
    <p:sldId id="273" r:id="rId14"/>
    <p:sldId id="281" r:id="rId15"/>
    <p:sldId id="267" r:id="rId16"/>
    <p:sldId id="293" r:id="rId17"/>
    <p:sldId id="266" r:id="rId18"/>
    <p:sldId id="300" r:id="rId19"/>
    <p:sldId id="282" r:id="rId20"/>
    <p:sldId id="291" r:id="rId21"/>
    <p:sldId id="284" r:id="rId22"/>
    <p:sldId id="290" r:id="rId23"/>
    <p:sldId id="285" r:id="rId24"/>
    <p:sldId id="286" r:id="rId25"/>
    <p:sldId id="287" r:id="rId26"/>
    <p:sldId id="288" r:id="rId27"/>
    <p:sldId id="289" r:id="rId28"/>
    <p:sldId id="294" r:id="rId29"/>
    <p:sldId id="259" r:id="rId30"/>
    <p:sldId id="260" r:id="rId31"/>
    <p:sldId id="261" r:id="rId32"/>
    <p:sldId id="276" r:id="rId33"/>
    <p:sldId id="296" r:id="rId34"/>
    <p:sldId id="264" r:id="rId35"/>
    <p:sldId id="263" r:id="rId3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1515"/>
    <a:srgbClr val="2F4ED1"/>
    <a:srgbClr val="2D4B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Väestökehitysennusteet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Vertailu!$H$69</c:f>
              <c:strCache>
                <c:ptCount val="1"/>
                <c:pt idx="0">
                  <c:v>Kehitys kääntyy</c:v>
                </c:pt>
              </c:strCache>
            </c:strRef>
          </c:tx>
          <c:spPr>
            <a:ln w="57150" cap="rnd">
              <a:solidFill>
                <a:srgbClr val="00B050"/>
              </a:solidFill>
              <a:round/>
            </a:ln>
            <a:effectLst/>
          </c:spPr>
          <c:marker>
            <c:symbol val="none"/>
          </c:marker>
          <c:cat>
            <c:numRef>
              <c:f>Vertailu!$I$68:$U$68</c:f>
              <c:numCache>
                <c:formatCode>General</c:formatCode>
                <c:ptCount val="13"/>
                <c:pt idx="0">
                  <c:v>2018</c:v>
                </c:pt>
                <c:pt idx="1">
                  <c:v>2019</c:v>
                </c:pt>
                <c:pt idx="2">
                  <c:v>2020</c:v>
                </c:pt>
                <c:pt idx="3">
                  <c:v>2021</c:v>
                </c:pt>
                <c:pt idx="4">
                  <c:v>2022</c:v>
                </c:pt>
                <c:pt idx="5">
                  <c:v>2023</c:v>
                </c:pt>
                <c:pt idx="6">
                  <c:v>2024</c:v>
                </c:pt>
                <c:pt idx="7">
                  <c:v>2025</c:v>
                </c:pt>
                <c:pt idx="8">
                  <c:v>2026</c:v>
                </c:pt>
                <c:pt idx="9">
                  <c:v>2027</c:v>
                </c:pt>
                <c:pt idx="10">
                  <c:v>2028</c:v>
                </c:pt>
                <c:pt idx="11">
                  <c:v>2029</c:v>
                </c:pt>
                <c:pt idx="12">
                  <c:v>2030</c:v>
                </c:pt>
              </c:numCache>
            </c:numRef>
          </c:cat>
          <c:val>
            <c:numRef>
              <c:f>Vertailu!$I$69:$U$69</c:f>
              <c:numCache>
                <c:formatCode>General</c:formatCode>
                <c:ptCount val="13"/>
                <c:pt idx="0">
                  <c:v>3335</c:v>
                </c:pt>
                <c:pt idx="1">
                  <c:v>3230</c:v>
                </c:pt>
                <c:pt idx="2">
                  <c:v>3155</c:v>
                </c:pt>
                <c:pt idx="3">
                  <c:v>3110</c:v>
                </c:pt>
                <c:pt idx="4">
                  <c:v>3085</c:v>
                </c:pt>
                <c:pt idx="5">
                  <c:v>3065</c:v>
                </c:pt>
                <c:pt idx="6">
                  <c:v>3045</c:v>
                </c:pt>
                <c:pt idx="7">
                  <c:v>3020</c:v>
                </c:pt>
                <c:pt idx="8">
                  <c:v>3048</c:v>
                </c:pt>
                <c:pt idx="9">
                  <c:v>3043</c:v>
                </c:pt>
                <c:pt idx="10">
                  <c:v>3038</c:v>
                </c:pt>
                <c:pt idx="11">
                  <c:v>3033</c:v>
                </c:pt>
                <c:pt idx="12">
                  <c:v>3028</c:v>
                </c:pt>
              </c:numCache>
            </c:numRef>
          </c:val>
          <c:smooth val="0"/>
          <c:extLst>
            <c:ext xmlns:c16="http://schemas.microsoft.com/office/drawing/2014/chart" uri="{C3380CC4-5D6E-409C-BE32-E72D297353CC}">
              <c16:uniqueId val="{00000000-9833-47A7-B8CC-096D1C4B0177}"/>
            </c:ext>
          </c:extLst>
        </c:ser>
        <c:ser>
          <c:idx val="1"/>
          <c:order val="1"/>
          <c:tx>
            <c:strRef>
              <c:f>Vertailu!$H$70</c:f>
              <c:strCache>
                <c:ptCount val="1"/>
                <c:pt idx="0">
                  <c:v>Kierre kiihtyy</c:v>
                </c:pt>
              </c:strCache>
            </c:strRef>
          </c:tx>
          <c:spPr>
            <a:ln w="57150" cap="rnd">
              <a:solidFill>
                <a:srgbClr val="FF0000"/>
              </a:solidFill>
              <a:round/>
            </a:ln>
            <a:effectLst/>
          </c:spPr>
          <c:marker>
            <c:symbol val="none"/>
          </c:marker>
          <c:cat>
            <c:numRef>
              <c:f>Vertailu!$I$68:$U$68</c:f>
              <c:numCache>
                <c:formatCode>General</c:formatCode>
                <c:ptCount val="13"/>
                <c:pt idx="0">
                  <c:v>2018</c:v>
                </c:pt>
                <c:pt idx="1">
                  <c:v>2019</c:v>
                </c:pt>
                <c:pt idx="2">
                  <c:v>2020</c:v>
                </c:pt>
                <c:pt idx="3">
                  <c:v>2021</c:v>
                </c:pt>
                <c:pt idx="4">
                  <c:v>2022</c:v>
                </c:pt>
                <c:pt idx="5">
                  <c:v>2023</c:v>
                </c:pt>
                <c:pt idx="6">
                  <c:v>2024</c:v>
                </c:pt>
                <c:pt idx="7">
                  <c:v>2025</c:v>
                </c:pt>
                <c:pt idx="8">
                  <c:v>2026</c:v>
                </c:pt>
                <c:pt idx="9">
                  <c:v>2027</c:v>
                </c:pt>
                <c:pt idx="10">
                  <c:v>2028</c:v>
                </c:pt>
                <c:pt idx="11">
                  <c:v>2029</c:v>
                </c:pt>
                <c:pt idx="12">
                  <c:v>2030</c:v>
                </c:pt>
              </c:numCache>
            </c:numRef>
          </c:cat>
          <c:val>
            <c:numRef>
              <c:f>Vertailu!$I$70:$U$70</c:f>
              <c:numCache>
                <c:formatCode>General</c:formatCode>
                <c:ptCount val="13"/>
                <c:pt idx="0">
                  <c:v>3335</c:v>
                </c:pt>
                <c:pt idx="1">
                  <c:v>3230</c:v>
                </c:pt>
                <c:pt idx="2">
                  <c:v>3130</c:v>
                </c:pt>
                <c:pt idx="3">
                  <c:v>3037</c:v>
                </c:pt>
                <c:pt idx="4">
                  <c:v>2962</c:v>
                </c:pt>
                <c:pt idx="5">
                  <c:v>2887</c:v>
                </c:pt>
                <c:pt idx="6">
                  <c:v>2812</c:v>
                </c:pt>
                <c:pt idx="7">
                  <c:v>2737</c:v>
                </c:pt>
                <c:pt idx="8">
                  <c:v>2662</c:v>
                </c:pt>
                <c:pt idx="9">
                  <c:v>2587</c:v>
                </c:pt>
                <c:pt idx="10">
                  <c:v>2512</c:v>
                </c:pt>
                <c:pt idx="11">
                  <c:v>2437</c:v>
                </c:pt>
                <c:pt idx="12">
                  <c:v>2362</c:v>
                </c:pt>
              </c:numCache>
            </c:numRef>
          </c:val>
          <c:smooth val="0"/>
          <c:extLst>
            <c:ext xmlns:c16="http://schemas.microsoft.com/office/drawing/2014/chart" uri="{C3380CC4-5D6E-409C-BE32-E72D297353CC}">
              <c16:uniqueId val="{00000001-9833-47A7-B8CC-096D1C4B0177}"/>
            </c:ext>
          </c:extLst>
        </c:ser>
        <c:dLbls>
          <c:showLegendKey val="0"/>
          <c:showVal val="0"/>
          <c:showCatName val="0"/>
          <c:showSerName val="0"/>
          <c:showPercent val="0"/>
          <c:showBubbleSize val="0"/>
        </c:dLbls>
        <c:smooth val="0"/>
        <c:axId val="354046799"/>
        <c:axId val="350882127"/>
      </c:lineChart>
      <c:catAx>
        <c:axId val="3540467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350882127"/>
        <c:crosses val="autoZero"/>
        <c:auto val="1"/>
        <c:lblAlgn val="ctr"/>
        <c:lblOffset val="100"/>
        <c:noMultiLvlLbl val="0"/>
      </c:catAx>
      <c:valAx>
        <c:axId val="350882127"/>
        <c:scaling>
          <c:orientation val="minMax"/>
          <c:max val="3400"/>
          <c:min val="22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354046799"/>
        <c:crosses val="autoZero"/>
        <c:crossBetween val="between"/>
        <c:majorUnit val="400"/>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DB6A5D-A95C-480A-8768-EBF6A40B059B}" type="datetimeFigureOut">
              <a:rPr lang="fi-FI" smtClean="0"/>
              <a:t>12.1.2021</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A4495B-FCEB-4706-968F-4F8FE5277A58}" type="slidenum">
              <a:rPr lang="fi-FI" smtClean="0"/>
              <a:t>‹#›</a:t>
            </a:fld>
            <a:endParaRPr lang="fi-FI"/>
          </a:p>
        </p:txBody>
      </p:sp>
    </p:spTree>
    <p:extLst>
      <p:ext uri="{BB962C8B-B14F-4D97-AF65-F5344CB8AC3E}">
        <p14:creationId xmlns:p14="http://schemas.microsoft.com/office/powerpoint/2010/main" val="645010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8A4495B-FCEB-4706-968F-4F8FE5277A58}" type="slidenum">
              <a:rPr lang="fi-FI" smtClean="0"/>
              <a:t>1</a:t>
            </a:fld>
            <a:endParaRPr lang="fi-FI"/>
          </a:p>
        </p:txBody>
      </p:sp>
    </p:spTree>
    <p:extLst>
      <p:ext uri="{BB962C8B-B14F-4D97-AF65-F5344CB8AC3E}">
        <p14:creationId xmlns:p14="http://schemas.microsoft.com/office/powerpoint/2010/main" val="3277586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8A4495B-FCEB-4706-968F-4F8FE5277A58}" type="slidenum">
              <a:rPr lang="fi-FI" smtClean="0"/>
              <a:t>4</a:t>
            </a:fld>
            <a:endParaRPr lang="fi-FI"/>
          </a:p>
        </p:txBody>
      </p:sp>
    </p:spTree>
    <p:extLst>
      <p:ext uri="{BB962C8B-B14F-4D97-AF65-F5344CB8AC3E}">
        <p14:creationId xmlns:p14="http://schemas.microsoft.com/office/powerpoint/2010/main" val="87527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8A4495B-FCEB-4706-968F-4F8FE5277A58}" type="slidenum">
              <a:rPr lang="fi-FI" smtClean="0"/>
              <a:t>11</a:t>
            </a:fld>
            <a:endParaRPr lang="fi-FI"/>
          </a:p>
        </p:txBody>
      </p:sp>
    </p:spTree>
    <p:extLst>
      <p:ext uri="{BB962C8B-B14F-4D97-AF65-F5344CB8AC3E}">
        <p14:creationId xmlns:p14="http://schemas.microsoft.com/office/powerpoint/2010/main" val="116758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8A4495B-FCEB-4706-968F-4F8FE5277A58}" type="slidenum">
              <a:rPr lang="fi-FI" smtClean="0"/>
              <a:t>18</a:t>
            </a:fld>
            <a:endParaRPr lang="fi-FI"/>
          </a:p>
        </p:txBody>
      </p:sp>
    </p:spTree>
    <p:extLst>
      <p:ext uri="{BB962C8B-B14F-4D97-AF65-F5344CB8AC3E}">
        <p14:creationId xmlns:p14="http://schemas.microsoft.com/office/powerpoint/2010/main" val="127134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8A4495B-FCEB-4706-968F-4F8FE5277A58}" type="slidenum">
              <a:rPr lang="fi-FI" smtClean="0"/>
              <a:t>26</a:t>
            </a:fld>
            <a:endParaRPr lang="fi-FI"/>
          </a:p>
        </p:txBody>
      </p:sp>
    </p:spTree>
    <p:extLst>
      <p:ext uri="{BB962C8B-B14F-4D97-AF65-F5344CB8AC3E}">
        <p14:creationId xmlns:p14="http://schemas.microsoft.com/office/powerpoint/2010/main" val="2333526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8A4495B-FCEB-4706-968F-4F8FE5277A58}" type="slidenum">
              <a:rPr lang="fi-FI" smtClean="0"/>
              <a:t>30</a:t>
            </a:fld>
            <a:endParaRPr lang="fi-FI"/>
          </a:p>
        </p:txBody>
      </p:sp>
    </p:spTree>
    <p:extLst>
      <p:ext uri="{BB962C8B-B14F-4D97-AF65-F5344CB8AC3E}">
        <p14:creationId xmlns:p14="http://schemas.microsoft.com/office/powerpoint/2010/main" val="152618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p:txBody>
          <a:bodyPr/>
          <a:lstStyle/>
          <a:p>
            <a:fld id="{3CBC6D19-1701-4B1E-9D94-BD9307982DB6}" type="datetime1">
              <a:rPr lang="fi-FI" smtClean="0"/>
              <a:t>12.1.2021</a:t>
            </a:fld>
            <a:endParaRPr lang="fi-FI"/>
          </a:p>
        </p:txBody>
      </p:sp>
      <p:sp>
        <p:nvSpPr>
          <p:cNvPr id="5" name="Alatunnisteen paikkamerkki 4"/>
          <p:cNvSpPr>
            <a:spLocks noGrp="1"/>
          </p:cNvSpPr>
          <p:nvPr>
            <p:ph type="ftr" sz="quarter" idx="11"/>
          </p:nvPr>
        </p:nvSpPr>
        <p:spPr/>
        <p:txBody>
          <a:bodyPr/>
          <a:lstStyle/>
          <a:p>
            <a:r>
              <a:rPr lang="fi-FI"/>
              <a:t>Rautjärven kuntastrategia 2020 - 2025</a:t>
            </a:r>
          </a:p>
        </p:txBody>
      </p:sp>
      <p:sp>
        <p:nvSpPr>
          <p:cNvPr id="6" name="Dian numeron paikkamerkki 5"/>
          <p:cNvSpPr>
            <a:spLocks noGrp="1"/>
          </p:cNvSpPr>
          <p:nvPr>
            <p:ph type="sldNum" sz="quarter" idx="12"/>
          </p:nvPr>
        </p:nvSpPr>
        <p:spPr/>
        <p:txBody>
          <a:bodyPr/>
          <a:lstStyle/>
          <a:p>
            <a:fld id="{468399EC-FDA3-489E-A221-338D55D3F9CE}" type="slidenum">
              <a:rPr lang="fi-FI" smtClean="0"/>
              <a:t>‹#›</a:t>
            </a:fld>
            <a:endParaRPr lang="fi-FI"/>
          </a:p>
        </p:txBody>
      </p:sp>
    </p:spTree>
    <p:extLst>
      <p:ext uri="{BB962C8B-B14F-4D97-AF65-F5344CB8AC3E}">
        <p14:creationId xmlns:p14="http://schemas.microsoft.com/office/powerpoint/2010/main" val="157154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79FB1D9D-172D-465C-B387-C53F7449D9C2}" type="datetime1">
              <a:rPr lang="fi-FI" smtClean="0"/>
              <a:t>12.1.2021</a:t>
            </a:fld>
            <a:endParaRPr lang="fi-FI"/>
          </a:p>
        </p:txBody>
      </p:sp>
      <p:sp>
        <p:nvSpPr>
          <p:cNvPr id="5" name="Alatunnisteen paikkamerkki 4"/>
          <p:cNvSpPr>
            <a:spLocks noGrp="1"/>
          </p:cNvSpPr>
          <p:nvPr>
            <p:ph type="ftr" sz="quarter" idx="11"/>
          </p:nvPr>
        </p:nvSpPr>
        <p:spPr/>
        <p:txBody>
          <a:bodyPr/>
          <a:lstStyle/>
          <a:p>
            <a:r>
              <a:rPr lang="fi-FI"/>
              <a:t>Rautjärven kuntastrategia 2020 - 2025</a:t>
            </a:r>
          </a:p>
        </p:txBody>
      </p:sp>
      <p:sp>
        <p:nvSpPr>
          <p:cNvPr id="6" name="Dian numeron paikkamerkki 5"/>
          <p:cNvSpPr>
            <a:spLocks noGrp="1"/>
          </p:cNvSpPr>
          <p:nvPr>
            <p:ph type="sldNum" sz="quarter" idx="12"/>
          </p:nvPr>
        </p:nvSpPr>
        <p:spPr/>
        <p:txBody>
          <a:bodyPr/>
          <a:lstStyle/>
          <a:p>
            <a:fld id="{468399EC-FDA3-489E-A221-338D55D3F9CE}" type="slidenum">
              <a:rPr lang="fi-FI" smtClean="0"/>
              <a:t>‹#›</a:t>
            </a:fld>
            <a:endParaRPr lang="fi-FI"/>
          </a:p>
        </p:txBody>
      </p:sp>
    </p:spTree>
    <p:extLst>
      <p:ext uri="{BB962C8B-B14F-4D97-AF65-F5344CB8AC3E}">
        <p14:creationId xmlns:p14="http://schemas.microsoft.com/office/powerpoint/2010/main" val="1034190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0584280A-48E7-46AD-AADA-FA1DF5134007}" type="datetime1">
              <a:rPr lang="fi-FI" smtClean="0"/>
              <a:t>12.1.2021</a:t>
            </a:fld>
            <a:endParaRPr lang="fi-FI"/>
          </a:p>
        </p:txBody>
      </p:sp>
      <p:sp>
        <p:nvSpPr>
          <p:cNvPr id="5" name="Alatunnisteen paikkamerkki 4"/>
          <p:cNvSpPr>
            <a:spLocks noGrp="1"/>
          </p:cNvSpPr>
          <p:nvPr>
            <p:ph type="ftr" sz="quarter" idx="11"/>
          </p:nvPr>
        </p:nvSpPr>
        <p:spPr/>
        <p:txBody>
          <a:bodyPr/>
          <a:lstStyle/>
          <a:p>
            <a:r>
              <a:rPr lang="fi-FI"/>
              <a:t>Rautjärven kuntastrategia 2020 - 2025</a:t>
            </a:r>
          </a:p>
        </p:txBody>
      </p:sp>
      <p:sp>
        <p:nvSpPr>
          <p:cNvPr id="6" name="Dian numeron paikkamerkki 5"/>
          <p:cNvSpPr>
            <a:spLocks noGrp="1"/>
          </p:cNvSpPr>
          <p:nvPr>
            <p:ph type="sldNum" sz="quarter" idx="12"/>
          </p:nvPr>
        </p:nvSpPr>
        <p:spPr/>
        <p:txBody>
          <a:bodyPr/>
          <a:lstStyle/>
          <a:p>
            <a:fld id="{468399EC-FDA3-489E-A221-338D55D3F9CE}" type="slidenum">
              <a:rPr lang="fi-FI" smtClean="0"/>
              <a:t>‹#›</a:t>
            </a:fld>
            <a:endParaRPr lang="fi-FI"/>
          </a:p>
        </p:txBody>
      </p:sp>
    </p:spTree>
    <p:extLst>
      <p:ext uri="{BB962C8B-B14F-4D97-AF65-F5344CB8AC3E}">
        <p14:creationId xmlns:p14="http://schemas.microsoft.com/office/powerpoint/2010/main" val="8975335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p:txBody>
          <a:bodyPr/>
          <a:lstStyle/>
          <a:p>
            <a:fld id="{880F098D-629A-4453-A1C1-32D76F36891C}" type="datetime1">
              <a:rPr lang="fi-FI" smtClean="0"/>
              <a:t>12.1.2021</a:t>
            </a:fld>
            <a:endParaRPr lang="fi-FI"/>
          </a:p>
        </p:txBody>
      </p:sp>
      <p:sp>
        <p:nvSpPr>
          <p:cNvPr id="5" name="Alatunnisteen paikkamerkki 4"/>
          <p:cNvSpPr>
            <a:spLocks noGrp="1"/>
          </p:cNvSpPr>
          <p:nvPr>
            <p:ph type="ftr" sz="quarter" idx="11"/>
          </p:nvPr>
        </p:nvSpPr>
        <p:spPr/>
        <p:txBody>
          <a:bodyPr/>
          <a:lstStyle/>
          <a:p>
            <a:r>
              <a:rPr lang="fi-FI"/>
              <a:t>Rautjärven kuntastrategia 2020 - 2025</a:t>
            </a:r>
          </a:p>
        </p:txBody>
      </p:sp>
      <p:sp>
        <p:nvSpPr>
          <p:cNvPr id="6" name="Dian numeron paikkamerkki 5"/>
          <p:cNvSpPr>
            <a:spLocks noGrp="1"/>
          </p:cNvSpPr>
          <p:nvPr>
            <p:ph type="sldNum" sz="quarter" idx="12"/>
          </p:nvPr>
        </p:nvSpPr>
        <p:spPr/>
        <p:txBody>
          <a:bodyPr/>
          <a:lstStyle/>
          <a:p>
            <a:fld id="{EA82F2B1-87BF-4413-875D-5B6C9394D341}" type="slidenum">
              <a:rPr lang="fi-FI" smtClean="0"/>
              <a:t>‹#›</a:t>
            </a:fld>
            <a:endParaRPr lang="fi-FI"/>
          </a:p>
        </p:txBody>
      </p:sp>
    </p:spTree>
    <p:extLst>
      <p:ext uri="{BB962C8B-B14F-4D97-AF65-F5344CB8AC3E}">
        <p14:creationId xmlns:p14="http://schemas.microsoft.com/office/powerpoint/2010/main" val="2963856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BF4D5F34-03A8-46C5-843F-43F0E03E325D}" type="datetime1">
              <a:rPr lang="fi-FI" smtClean="0"/>
              <a:t>12.1.2021</a:t>
            </a:fld>
            <a:endParaRPr lang="fi-FI"/>
          </a:p>
        </p:txBody>
      </p:sp>
      <p:sp>
        <p:nvSpPr>
          <p:cNvPr id="5" name="Alatunnisteen paikkamerkki 4"/>
          <p:cNvSpPr>
            <a:spLocks noGrp="1"/>
          </p:cNvSpPr>
          <p:nvPr>
            <p:ph type="ftr" sz="quarter" idx="11"/>
          </p:nvPr>
        </p:nvSpPr>
        <p:spPr/>
        <p:txBody>
          <a:bodyPr/>
          <a:lstStyle/>
          <a:p>
            <a:r>
              <a:rPr lang="fi-FI"/>
              <a:t>Rautjärven kuntastrategia 2020 - 2025</a:t>
            </a:r>
          </a:p>
        </p:txBody>
      </p:sp>
      <p:sp>
        <p:nvSpPr>
          <p:cNvPr id="6" name="Dian numeron paikkamerkki 5"/>
          <p:cNvSpPr>
            <a:spLocks noGrp="1"/>
          </p:cNvSpPr>
          <p:nvPr>
            <p:ph type="sldNum" sz="quarter" idx="12"/>
          </p:nvPr>
        </p:nvSpPr>
        <p:spPr/>
        <p:txBody>
          <a:bodyPr/>
          <a:lstStyle/>
          <a:p>
            <a:fld id="{EA82F2B1-87BF-4413-875D-5B6C9394D341}" type="slidenum">
              <a:rPr lang="fi-FI" smtClean="0"/>
              <a:t>‹#›</a:t>
            </a:fld>
            <a:endParaRPr lang="fi-FI"/>
          </a:p>
        </p:txBody>
      </p:sp>
    </p:spTree>
    <p:extLst>
      <p:ext uri="{BB962C8B-B14F-4D97-AF65-F5344CB8AC3E}">
        <p14:creationId xmlns:p14="http://schemas.microsoft.com/office/powerpoint/2010/main" val="36790633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p>
            <a:fld id="{E3A7ACB5-E61B-470E-BBE5-C36120A789A0}" type="datetime1">
              <a:rPr lang="fi-FI" smtClean="0"/>
              <a:t>12.1.2021</a:t>
            </a:fld>
            <a:endParaRPr lang="fi-FI"/>
          </a:p>
        </p:txBody>
      </p:sp>
      <p:sp>
        <p:nvSpPr>
          <p:cNvPr id="5" name="Alatunnisteen paikkamerkki 4"/>
          <p:cNvSpPr>
            <a:spLocks noGrp="1"/>
          </p:cNvSpPr>
          <p:nvPr>
            <p:ph type="ftr" sz="quarter" idx="11"/>
          </p:nvPr>
        </p:nvSpPr>
        <p:spPr/>
        <p:txBody>
          <a:bodyPr/>
          <a:lstStyle/>
          <a:p>
            <a:r>
              <a:rPr lang="fi-FI"/>
              <a:t>Rautjärven kuntastrategia 2020 - 2025</a:t>
            </a:r>
          </a:p>
        </p:txBody>
      </p:sp>
      <p:sp>
        <p:nvSpPr>
          <p:cNvPr id="6" name="Dian numeron paikkamerkki 5"/>
          <p:cNvSpPr>
            <a:spLocks noGrp="1"/>
          </p:cNvSpPr>
          <p:nvPr>
            <p:ph type="sldNum" sz="quarter" idx="12"/>
          </p:nvPr>
        </p:nvSpPr>
        <p:spPr/>
        <p:txBody>
          <a:bodyPr/>
          <a:lstStyle/>
          <a:p>
            <a:fld id="{EA82F2B1-87BF-4413-875D-5B6C9394D341}" type="slidenum">
              <a:rPr lang="fi-FI" smtClean="0"/>
              <a:t>‹#›</a:t>
            </a:fld>
            <a:endParaRPr lang="fi-FI"/>
          </a:p>
        </p:txBody>
      </p:sp>
    </p:spTree>
    <p:extLst>
      <p:ext uri="{BB962C8B-B14F-4D97-AF65-F5344CB8AC3E}">
        <p14:creationId xmlns:p14="http://schemas.microsoft.com/office/powerpoint/2010/main" val="26371177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3D6AEB8B-3EA0-417B-9791-D7FD026CE5DB}" type="datetime1">
              <a:rPr lang="fi-FI" smtClean="0"/>
              <a:t>12.1.2021</a:t>
            </a:fld>
            <a:endParaRPr lang="fi-FI"/>
          </a:p>
        </p:txBody>
      </p:sp>
      <p:sp>
        <p:nvSpPr>
          <p:cNvPr id="6" name="Alatunnisteen paikkamerkki 5"/>
          <p:cNvSpPr>
            <a:spLocks noGrp="1"/>
          </p:cNvSpPr>
          <p:nvPr>
            <p:ph type="ftr" sz="quarter" idx="11"/>
          </p:nvPr>
        </p:nvSpPr>
        <p:spPr/>
        <p:txBody>
          <a:bodyPr/>
          <a:lstStyle/>
          <a:p>
            <a:r>
              <a:rPr lang="fi-FI"/>
              <a:t>Rautjärven kuntastrategia 2020 - 2025</a:t>
            </a:r>
          </a:p>
        </p:txBody>
      </p:sp>
      <p:sp>
        <p:nvSpPr>
          <p:cNvPr id="7" name="Dian numeron paikkamerkki 6"/>
          <p:cNvSpPr>
            <a:spLocks noGrp="1"/>
          </p:cNvSpPr>
          <p:nvPr>
            <p:ph type="sldNum" sz="quarter" idx="12"/>
          </p:nvPr>
        </p:nvSpPr>
        <p:spPr/>
        <p:txBody>
          <a:bodyPr/>
          <a:lstStyle/>
          <a:p>
            <a:fld id="{EA82F2B1-87BF-4413-875D-5B6C9394D341}" type="slidenum">
              <a:rPr lang="fi-FI" smtClean="0"/>
              <a:t>‹#›</a:t>
            </a:fld>
            <a:endParaRPr lang="fi-FI"/>
          </a:p>
        </p:txBody>
      </p:sp>
    </p:spTree>
    <p:extLst>
      <p:ext uri="{BB962C8B-B14F-4D97-AF65-F5344CB8AC3E}">
        <p14:creationId xmlns:p14="http://schemas.microsoft.com/office/powerpoint/2010/main" val="22175636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C678F070-3144-4387-945C-1004DF752FF3}" type="datetime1">
              <a:rPr lang="fi-FI" smtClean="0"/>
              <a:t>12.1.2021</a:t>
            </a:fld>
            <a:endParaRPr lang="fi-FI"/>
          </a:p>
        </p:txBody>
      </p:sp>
      <p:sp>
        <p:nvSpPr>
          <p:cNvPr id="8" name="Alatunnisteen paikkamerkki 7"/>
          <p:cNvSpPr>
            <a:spLocks noGrp="1"/>
          </p:cNvSpPr>
          <p:nvPr>
            <p:ph type="ftr" sz="quarter" idx="11"/>
          </p:nvPr>
        </p:nvSpPr>
        <p:spPr/>
        <p:txBody>
          <a:bodyPr/>
          <a:lstStyle/>
          <a:p>
            <a:r>
              <a:rPr lang="fi-FI"/>
              <a:t>Rautjärven kuntastrategia 2020 - 2025</a:t>
            </a:r>
          </a:p>
        </p:txBody>
      </p:sp>
      <p:sp>
        <p:nvSpPr>
          <p:cNvPr id="9" name="Dian numeron paikkamerkki 8"/>
          <p:cNvSpPr>
            <a:spLocks noGrp="1"/>
          </p:cNvSpPr>
          <p:nvPr>
            <p:ph type="sldNum" sz="quarter" idx="12"/>
          </p:nvPr>
        </p:nvSpPr>
        <p:spPr/>
        <p:txBody>
          <a:bodyPr/>
          <a:lstStyle/>
          <a:p>
            <a:fld id="{EA82F2B1-87BF-4413-875D-5B6C9394D341}" type="slidenum">
              <a:rPr lang="fi-FI" smtClean="0"/>
              <a:t>‹#›</a:t>
            </a:fld>
            <a:endParaRPr lang="fi-FI"/>
          </a:p>
        </p:txBody>
      </p:sp>
    </p:spTree>
    <p:extLst>
      <p:ext uri="{BB962C8B-B14F-4D97-AF65-F5344CB8AC3E}">
        <p14:creationId xmlns:p14="http://schemas.microsoft.com/office/powerpoint/2010/main" val="12738567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A6404252-9278-4091-9D9B-579984E6CC2A}" type="datetime1">
              <a:rPr lang="fi-FI" smtClean="0"/>
              <a:t>12.1.2021</a:t>
            </a:fld>
            <a:endParaRPr lang="fi-FI"/>
          </a:p>
        </p:txBody>
      </p:sp>
      <p:sp>
        <p:nvSpPr>
          <p:cNvPr id="4" name="Alatunnisteen paikkamerkki 3"/>
          <p:cNvSpPr>
            <a:spLocks noGrp="1"/>
          </p:cNvSpPr>
          <p:nvPr>
            <p:ph type="ftr" sz="quarter" idx="11"/>
          </p:nvPr>
        </p:nvSpPr>
        <p:spPr/>
        <p:txBody>
          <a:bodyPr/>
          <a:lstStyle/>
          <a:p>
            <a:r>
              <a:rPr lang="fi-FI"/>
              <a:t>Rautjärven kuntastrategia 2020 - 2025</a:t>
            </a:r>
          </a:p>
        </p:txBody>
      </p:sp>
      <p:sp>
        <p:nvSpPr>
          <p:cNvPr id="5" name="Dian numeron paikkamerkki 4"/>
          <p:cNvSpPr>
            <a:spLocks noGrp="1"/>
          </p:cNvSpPr>
          <p:nvPr>
            <p:ph type="sldNum" sz="quarter" idx="12"/>
          </p:nvPr>
        </p:nvSpPr>
        <p:spPr/>
        <p:txBody>
          <a:bodyPr/>
          <a:lstStyle/>
          <a:p>
            <a:fld id="{EA82F2B1-87BF-4413-875D-5B6C9394D341}" type="slidenum">
              <a:rPr lang="fi-FI" smtClean="0"/>
              <a:t>‹#›</a:t>
            </a:fld>
            <a:endParaRPr lang="fi-FI"/>
          </a:p>
        </p:txBody>
      </p:sp>
    </p:spTree>
    <p:extLst>
      <p:ext uri="{BB962C8B-B14F-4D97-AF65-F5344CB8AC3E}">
        <p14:creationId xmlns:p14="http://schemas.microsoft.com/office/powerpoint/2010/main" val="22467848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AE007E3D-AB1F-41B9-A62D-7DA327BFCD4E}" type="datetime1">
              <a:rPr lang="fi-FI" smtClean="0"/>
              <a:t>12.1.2021</a:t>
            </a:fld>
            <a:endParaRPr lang="fi-FI"/>
          </a:p>
        </p:txBody>
      </p:sp>
      <p:sp>
        <p:nvSpPr>
          <p:cNvPr id="3" name="Alatunnisteen paikkamerkki 2"/>
          <p:cNvSpPr>
            <a:spLocks noGrp="1"/>
          </p:cNvSpPr>
          <p:nvPr>
            <p:ph type="ftr" sz="quarter" idx="11"/>
          </p:nvPr>
        </p:nvSpPr>
        <p:spPr/>
        <p:txBody>
          <a:bodyPr/>
          <a:lstStyle/>
          <a:p>
            <a:r>
              <a:rPr lang="fi-FI"/>
              <a:t>Rautjärven kuntastrategia 2020 - 2025</a:t>
            </a:r>
          </a:p>
        </p:txBody>
      </p:sp>
      <p:sp>
        <p:nvSpPr>
          <p:cNvPr id="4" name="Dian numeron paikkamerkki 3"/>
          <p:cNvSpPr>
            <a:spLocks noGrp="1"/>
          </p:cNvSpPr>
          <p:nvPr>
            <p:ph type="sldNum" sz="quarter" idx="12"/>
          </p:nvPr>
        </p:nvSpPr>
        <p:spPr/>
        <p:txBody>
          <a:bodyPr/>
          <a:lstStyle/>
          <a:p>
            <a:fld id="{EA82F2B1-87BF-4413-875D-5B6C9394D341}" type="slidenum">
              <a:rPr lang="fi-FI" smtClean="0"/>
              <a:t>‹#›</a:t>
            </a:fld>
            <a:endParaRPr lang="fi-FI"/>
          </a:p>
        </p:txBody>
      </p:sp>
    </p:spTree>
    <p:extLst>
      <p:ext uri="{BB962C8B-B14F-4D97-AF65-F5344CB8AC3E}">
        <p14:creationId xmlns:p14="http://schemas.microsoft.com/office/powerpoint/2010/main" val="33166161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C17A7609-3457-47A5-B2C3-455AD245E1A6}" type="datetime1">
              <a:rPr lang="fi-FI" smtClean="0"/>
              <a:t>12.1.2021</a:t>
            </a:fld>
            <a:endParaRPr lang="fi-FI"/>
          </a:p>
        </p:txBody>
      </p:sp>
      <p:sp>
        <p:nvSpPr>
          <p:cNvPr id="6" name="Alatunnisteen paikkamerkki 5"/>
          <p:cNvSpPr>
            <a:spLocks noGrp="1"/>
          </p:cNvSpPr>
          <p:nvPr>
            <p:ph type="ftr" sz="quarter" idx="11"/>
          </p:nvPr>
        </p:nvSpPr>
        <p:spPr/>
        <p:txBody>
          <a:bodyPr/>
          <a:lstStyle/>
          <a:p>
            <a:r>
              <a:rPr lang="fi-FI"/>
              <a:t>Rautjärven kuntastrategia 2020 - 2025</a:t>
            </a:r>
          </a:p>
        </p:txBody>
      </p:sp>
      <p:sp>
        <p:nvSpPr>
          <p:cNvPr id="7" name="Dian numeron paikkamerkki 6"/>
          <p:cNvSpPr>
            <a:spLocks noGrp="1"/>
          </p:cNvSpPr>
          <p:nvPr>
            <p:ph type="sldNum" sz="quarter" idx="12"/>
          </p:nvPr>
        </p:nvSpPr>
        <p:spPr/>
        <p:txBody>
          <a:bodyPr/>
          <a:lstStyle/>
          <a:p>
            <a:fld id="{EA82F2B1-87BF-4413-875D-5B6C9394D341}" type="slidenum">
              <a:rPr lang="fi-FI" smtClean="0"/>
              <a:t>‹#›</a:t>
            </a:fld>
            <a:endParaRPr lang="fi-FI"/>
          </a:p>
        </p:txBody>
      </p:sp>
    </p:spTree>
    <p:extLst>
      <p:ext uri="{BB962C8B-B14F-4D97-AF65-F5344CB8AC3E}">
        <p14:creationId xmlns:p14="http://schemas.microsoft.com/office/powerpoint/2010/main" val="4191282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baseline="0">
                <a:solidFill>
                  <a:srgbClr val="2F4ED1"/>
                </a:solidFill>
                <a:latin typeface="Arial Rounded MT Bold" panose="020F0704030504030204" pitchFamily="34" charset="0"/>
              </a:defRPr>
            </a:lvl1pPr>
          </a:lstStyle>
          <a:p>
            <a:r>
              <a:rPr lang="fi-FI" dirty="0"/>
              <a:t>Muokkaa </a:t>
            </a:r>
            <a:r>
              <a:rPr lang="fi-FI" dirty="0" err="1"/>
              <a:t>perustyyl</a:t>
            </a:r>
            <a:r>
              <a:rPr lang="fi-FI" dirty="0"/>
              <a:t>. </a:t>
            </a:r>
            <a:r>
              <a:rPr lang="fi-FI" dirty="0" err="1"/>
              <a:t>napsautt</a:t>
            </a:r>
            <a:r>
              <a:rPr lang="fi-FI" dirty="0"/>
              <a:t>.</a:t>
            </a:r>
          </a:p>
        </p:txBody>
      </p:sp>
      <p:sp>
        <p:nvSpPr>
          <p:cNvPr id="3" name="Sisällön paikkamerkki 2"/>
          <p:cNvSpPr>
            <a:spLocks noGrp="1"/>
          </p:cNvSpPr>
          <p:nvPr>
            <p:ph idx="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10"/>
          </p:nvPr>
        </p:nvSpPr>
        <p:spPr/>
        <p:txBody>
          <a:bodyPr/>
          <a:lstStyle/>
          <a:p>
            <a:fld id="{25C1C46D-B382-4F49-ACB9-56F603D5F8A1}" type="datetime1">
              <a:rPr lang="fi-FI" smtClean="0"/>
              <a:t>12.1.2021</a:t>
            </a:fld>
            <a:endParaRPr lang="fi-FI"/>
          </a:p>
        </p:txBody>
      </p:sp>
      <p:sp>
        <p:nvSpPr>
          <p:cNvPr id="5" name="Alatunnisteen paikkamerkki 4"/>
          <p:cNvSpPr>
            <a:spLocks noGrp="1"/>
          </p:cNvSpPr>
          <p:nvPr>
            <p:ph type="ftr" sz="quarter" idx="11"/>
          </p:nvPr>
        </p:nvSpPr>
        <p:spPr/>
        <p:txBody>
          <a:bodyPr/>
          <a:lstStyle/>
          <a:p>
            <a:r>
              <a:rPr lang="fi-FI"/>
              <a:t>Rautjärven kuntastrategia 2020 - 2025</a:t>
            </a:r>
          </a:p>
        </p:txBody>
      </p:sp>
      <p:sp>
        <p:nvSpPr>
          <p:cNvPr id="6" name="Dian numeron paikkamerkki 5"/>
          <p:cNvSpPr>
            <a:spLocks noGrp="1"/>
          </p:cNvSpPr>
          <p:nvPr>
            <p:ph type="sldNum" sz="quarter" idx="12"/>
          </p:nvPr>
        </p:nvSpPr>
        <p:spPr/>
        <p:txBody>
          <a:bodyPr/>
          <a:lstStyle/>
          <a:p>
            <a:fld id="{468399EC-FDA3-489E-A221-338D55D3F9CE}" type="slidenum">
              <a:rPr lang="fi-FI" smtClean="0"/>
              <a:t>‹#›</a:t>
            </a:fld>
            <a:endParaRPr lang="fi-FI"/>
          </a:p>
        </p:txBody>
      </p:sp>
    </p:spTree>
    <p:extLst>
      <p:ext uri="{BB962C8B-B14F-4D97-AF65-F5344CB8AC3E}">
        <p14:creationId xmlns:p14="http://schemas.microsoft.com/office/powerpoint/2010/main" val="15129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7B9A1F47-1C02-4216-AB0A-0F40F1AEDCCC}" type="datetime1">
              <a:rPr lang="fi-FI" smtClean="0"/>
              <a:t>12.1.2021</a:t>
            </a:fld>
            <a:endParaRPr lang="fi-FI"/>
          </a:p>
        </p:txBody>
      </p:sp>
      <p:sp>
        <p:nvSpPr>
          <p:cNvPr id="6" name="Alatunnisteen paikkamerkki 5"/>
          <p:cNvSpPr>
            <a:spLocks noGrp="1"/>
          </p:cNvSpPr>
          <p:nvPr>
            <p:ph type="ftr" sz="quarter" idx="11"/>
          </p:nvPr>
        </p:nvSpPr>
        <p:spPr/>
        <p:txBody>
          <a:bodyPr/>
          <a:lstStyle/>
          <a:p>
            <a:r>
              <a:rPr lang="fi-FI"/>
              <a:t>Rautjärven kuntastrategia 2020 - 2025</a:t>
            </a:r>
          </a:p>
        </p:txBody>
      </p:sp>
      <p:sp>
        <p:nvSpPr>
          <p:cNvPr id="7" name="Dian numeron paikkamerkki 6"/>
          <p:cNvSpPr>
            <a:spLocks noGrp="1"/>
          </p:cNvSpPr>
          <p:nvPr>
            <p:ph type="sldNum" sz="quarter" idx="12"/>
          </p:nvPr>
        </p:nvSpPr>
        <p:spPr/>
        <p:txBody>
          <a:bodyPr/>
          <a:lstStyle/>
          <a:p>
            <a:fld id="{EA82F2B1-87BF-4413-875D-5B6C9394D341}" type="slidenum">
              <a:rPr lang="fi-FI" smtClean="0"/>
              <a:t>‹#›</a:t>
            </a:fld>
            <a:endParaRPr lang="fi-FI"/>
          </a:p>
        </p:txBody>
      </p:sp>
    </p:spTree>
    <p:extLst>
      <p:ext uri="{BB962C8B-B14F-4D97-AF65-F5344CB8AC3E}">
        <p14:creationId xmlns:p14="http://schemas.microsoft.com/office/powerpoint/2010/main" val="20286969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p:txBody>
          <a:bodyPr/>
          <a:lstStyle/>
          <a:p>
            <a:fld id="{59BC87AA-13FC-4BDD-9FF6-51141675FE93}" type="datetime1">
              <a:rPr lang="fi-FI" smtClean="0"/>
              <a:t>12.1.2021</a:t>
            </a:fld>
            <a:endParaRPr lang="fi-FI"/>
          </a:p>
        </p:txBody>
      </p:sp>
      <p:sp>
        <p:nvSpPr>
          <p:cNvPr id="5" name="Alatunnisteen paikkamerkki 4"/>
          <p:cNvSpPr>
            <a:spLocks noGrp="1"/>
          </p:cNvSpPr>
          <p:nvPr>
            <p:ph type="ftr" sz="quarter" idx="11"/>
          </p:nvPr>
        </p:nvSpPr>
        <p:spPr/>
        <p:txBody>
          <a:bodyPr/>
          <a:lstStyle/>
          <a:p>
            <a:r>
              <a:rPr lang="fi-FI"/>
              <a:t>Oma nimi pvm</a:t>
            </a:r>
          </a:p>
        </p:txBody>
      </p:sp>
      <p:sp>
        <p:nvSpPr>
          <p:cNvPr id="6" name="Dian numeron paikkamerkki 5"/>
          <p:cNvSpPr>
            <a:spLocks noGrp="1"/>
          </p:cNvSpPr>
          <p:nvPr>
            <p:ph type="sldNum" sz="quarter" idx="12"/>
          </p:nvPr>
        </p:nvSpPr>
        <p:spPr/>
        <p:txBody>
          <a:bodyPr/>
          <a:lstStyle/>
          <a:p>
            <a:fld id="{468399EC-FDA3-489E-A221-338D55D3F9CE}" type="slidenum">
              <a:rPr lang="fi-FI" smtClean="0"/>
              <a:t>‹#›</a:t>
            </a:fld>
            <a:endParaRPr lang="fi-FI"/>
          </a:p>
        </p:txBody>
      </p:sp>
    </p:spTree>
    <p:extLst>
      <p:ext uri="{BB962C8B-B14F-4D97-AF65-F5344CB8AC3E}">
        <p14:creationId xmlns:p14="http://schemas.microsoft.com/office/powerpoint/2010/main" val="41377587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FCAD0292-4B81-4AF2-BA97-AD4F5921EF0D}" type="datetime1">
              <a:rPr lang="fi-FI" smtClean="0"/>
              <a:t>12.1.2021</a:t>
            </a:fld>
            <a:endParaRPr lang="fi-FI"/>
          </a:p>
        </p:txBody>
      </p:sp>
      <p:sp>
        <p:nvSpPr>
          <p:cNvPr id="5" name="Alatunnisteen paikkamerkki 4"/>
          <p:cNvSpPr>
            <a:spLocks noGrp="1"/>
          </p:cNvSpPr>
          <p:nvPr>
            <p:ph type="ftr" sz="quarter" idx="11"/>
          </p:nvPr>
        </p:nvSpPr>
        <p:spPr/>
        <p:txBody>
          <a:bodyPr/>
          <a:lstStyle/>
          <a:p>
            <a:r>
              <a:rPr lang="fi-FI"/>
              <a:t>Oma nimi pvm</a:t>
            </a:r>
          </a:p>
        </p:txBody>
      </p:sp>
      <p:sp>
        <p:nvSpPr>
          <p:cNvPr id="6" name="Dian numeron paikkamerkki 5"/>
          <p:cNvSpPr>
            <a:spLocks noGrp="1"/>
          </p:cNvSpPr>
          <p:nvPr>
            <p:ph type="sldNum" sz="quarter" idx="12"/>
          </p:nvPr>
        </p:nvSpPr>
        <p:spPr/>
        <p:txBody>
          <a:bodyPr/>
          <a:lstStyle/>
          <a:p>
            <a:fld id="{468399EC-FDA3-489E-A221-338D55D3F9CE}" type="slidenum">
              <a:rPr lang="fi-FI" smtClean="0"/>
              <a:t>‹#›</a:t>
            </a:fld>
            <a:endParaRPr lang="fi-FI"/>
          </a:p>
        </p:txBody>
      </p:sp>
    </p:spTree>
    <p:extLst>
      <p:ext uri="{BB962C8B-B14F-4D97-AF65-F5344CB8AC3E}">
        <p14:creationId xmlns:p14="http://schemas.microsoft.com/office/powerpoint/2010/main" val="37095080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p>
            <a:fld id="{C9CAE036-DE6B-4054-9AFA-4B4519E09FE3}" type="datetime1">
              <a:rPr lang="fi-FI" smtClean="0"/>
              <a:t>12.1.2021</a:t>
            </a:fld>
            <a:endParaRPr lang="fi-FI"/>
          </a:p>
        </p:txBody>
      </p:sp>
      <p:sp>
        <p:nvSpPr>
          <p:cNvPr id="5" name="Alatunnisteen paikkamerkki 4"/>
          <p:cNvSpPr>
            <a:spLocks noGrp="1"/>
          </p:cNvSpPr>
          <p:nvPr>
            <p:ph type="ftr" sz="quarter" idx="11"/>
          </p:nvPr>
        </p:nvSpPr>
        <p:spPr/>
        <p:txBody>
          <a:bodyPr/>
          <a:lstStyle/>
          <a:p>
            <a:r>
              <a:rPr lang="fi-FI"/>
              <a:t>Oma nimi pvm</a:t>
            </a:r>
          </a:p>
        </p:txBody>
      </p:sp>
      <p:sp>
        <p:nvSpPr>
          <p:cNvPr id="6" name="Dian numeron paikkamerkki 5"/>
          <p:cNvSpPr>
            <a:spLocks noGrp="1"/>
          </p:cNvSpPr>
          <p:nvPr>
            <p:ph type="sldNum" sz="quarter" idx="12"/>
          </p:nvPr>
        </p:nvSpPr>
        <p:spPr/>
        <p:txBody>
          <a:bodyPr/>
          <a:lstStyle/>
          <a:p>
            <a:fld id="{468399EC-FDA3-489E-A221-338D55D3F9CE}" type="slidenum">
              <a:rPr lang="fi-FI" smtClean="0"/>
              <a:t>‹#›</a:t>
            </a:fld>
            <a:endParaRPr lang="fi-FI"/>
          </a:p>
        </p:txBody>
      </p:sp>
    </p:spTree>
    <p:extLst>
      <p:ext uri="{BB962C8B-B14F-4D97-AF65-F5344CB8AC3E}">
        <p14:creationId xmlns:p14="http://schemas.microsoft.com/office/powerpoint/2010/main" val="23543703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09C389FE-61AA-49C3-8069-67FF32474CFC}" type="datetime1">
              <a:rPr lang="fi-FI" smtClean="0"/>
              <a:t>12.1.2021</a:t>
            </a:fld>
            <a:endParaRPr lang="fi-FI"/>
          </a:p>
        </p:txBody>
      </p:sp>
      <p:sp>
        <p:nvSpPr>
          <p:cNvPr id="6" name="Alatunnisteen paikkamerkki 5"/>
          <p:cNvSpPr>
            <a:spLocks noGrp="1"/>
          </p:cNvSpPr>
          <p:nvPr>
            <p:ph type="ftr" sz="quarter" idx="11"/>
          </p:nvPr>
        </p:nvSpPr>
        <p:spPr/>
        <p:txBody>
          <a:bodyPr/>
          <a:lstStyle/>
          <a:p>
            <a:r>
              <a:rPr lang="fi-FI"/>
              <a:t>Oma nimi pvm</a:t>
            </a:r>
          </a:p>
        </p:txBody>
      </p:sp>
      <p:sp>
        <p:nvSpPr>
          <p:cNvPr id="7" name="Dian numeron paikkamerkki 6"/>
          <p:cNvSpPr>
            <a:spLocks noGrp="1"/>
          </p:cNvSpPr>
          <p:nvPr>
            <p:ph type="sldNum" sz="quarter" idx="12"/>
          </p:nvPr>
        </p:nvSpPr>
        <p:spPr/>
        <p:txBody>
          <a:bodyPr/>
          <a:lstStyle/>
          <a:p>
            <a:fld id="{468399EC-FDA3-489E-A221-338D55D3F9CE}" type="slidenum">
              <a:rPr lang="fi-FI" smtClean="0"/>
              <a:t>‹#›</a:t>
            </a:fld>
            <a:endParaRPr lang="fi-FI"/>
          </a:p>
        </p:txBody>
      </p:sp>
    </p:spTree>
    <p:extLst>
      <p:ext uri="{BB962C8B-B14F-4D97-AF65-F5344CB8AC3E}">
        <p14:creationId xmlns:p14="http://schemas.microsoft.com/office/powerpoint/2010/main" val="14941233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8E805A8A-738A-4B3A-A55E-7E6E08E2968E}" type="datetime1">
              <a:rPr lang="fi-FI" smtClean="0"/>
              <a:t>12.1.2021</a:t>
            </a:fld>
            <a:endParaRPr lang="fi-FI"/>
          </a:p>
        </p:txBody>
      </p:sp>
      <p:sp>
        <p:nvSpPr>
          <p:cNvPr id="8" name="Alatunnisteen paikkamerkki 7"/>
          <p:cNvSpPr>
            <a:spLocks noGrp="1"/>
          </p:cNvSpPr>
          <p:nvPr>
            <p:ph type="ftr" sz="quarter" idx="11"/>
          </p:nvPr>
        </p:nvSpPr>
        <p:spPr/>
        <p:txBody>
          <a:bodyPr/>
          <a:lstStyle/>
          <a:p>
            <a:r>
              <a:rPr lang="fi-FI"/>
              <a:t>Oma nimi pvm</a:t>
            </a:r>
          </a:p>
        </p:txBody>
      </p:sp>
      <p:sp>
        <p:nvSpPr>
          <p:cNvPr id="9" name="Dian numeron paikkamerkki 8"/>
          <p:cNvSpPr>
            <a:spLocks noGrp="1"/>
          </p:cNvSpPr>
          <p:nvPr>
            <p:ph type="sldNum" sz="quarter" idx="12"/>
          </p:nvPr>
        </p:nvSpPr>
        <p:spPr/>
        <p:txBody>
          <a:bodyPr/>
          <a:lstStyle/>
          <a:p>
            <a:fld id="{468399EC-FDA3-489E-A221-338D55D3F9CE}" type="slidenum">
              <a:rPr lang="fi-FI" smtClean="0"/>
              <a:t>‹#›</a:t>
            </a:fld>
            <a:endParaRPr lang="fi-FI"/>
          </a:p>
        </p:txBody>
      </p:sp>
    </p:spTree>
    <p:extLst>
      <p:ext uri="{BB962C8B-B14F-4D97-AF65-F5344CB8AC3E}">
        <p14:creationId xmlns:p14="http://schemas.microsoft.com/office/powerpoint/2010/main" val="16057952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82C7E19F-7955-417E-B239-41EAA78503C4}" type="datetime1">
              <a:rPr lang="fi-FI" smtClean="0"/>
              <a:t>12.1.2021</a:t>
            </a:fld>
            <a:endParaRPr lang="fi-FI"/>
          </a:p>
        </p:txBody>
      </p:sp>
      <p:sp>
        <p:nvSpPr>
          <p:cNvPr id="4" name="Alatunnisteen paikkamerkki 3"/>
          <p:cNvSpPr>
            <a:spLocks noGrp="1"/>
          </p:cNvSpPr>
          <p:nvPr>
            <p:ph type="ftr" sz="quarter" idx="11"/>
          </p:nvPr>
        </p:nvSpPr>
        <p:spPr/>
        <p:txBody>
          <a:bodyPr/>
          <a:lstStyle/>
          <a:p>
            <a:r>
              <a:rPr lang="fi-FI"/>
              <a:t>Oma nimi pvm</a:t>
            </a:r>
          </a:p>
        </p:txBody>
      </p:sp>
      <p:sp>
        <p:nvSpPr>
          <p:cNvPr id="5" name="Dian numeron paikkamerkki 4"/>
          <p:cNvSpPr>
            <a:spLocks noGrp="1"/>
          </p:cNvSpPr>
          <p:nvPr>
            <p:ph type="sldNum" sz="quarter" idx="12"/>
          </p:nvPr>
        </p:nvSpPr>
        <p:spPr/>
        <p:txBody>
          <a:bodyPr/>
          <a:lstStyle/>
          <a:p>
            <a:fld id="{468399EC-FDA3-489E-A221-338D55D3F9CE}" type="slidenum">
              <a:rPr lang="fi-FI" smtClean="0"/>
              <a:t>‹#›</a:t>
            </a:fld>
            <a:endParaRPr lang="fi-FI"/>
          </a:p>
        </p:txBody>
      </p:sp>
    </p:spTree>
    <p:extLst>
      <p:ext uri="{BB962C8B-B14F-4D97-AF65-F5344CB8AC3E}">
        <p14:creationId xmlns:p14="http://schemas.microsoft.com/office/powerpoint/2010/main" val="12942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B6233049-5008-4665-BC1A-B60C4363EC33}" type="datetime1">
              <a:rPr lang="fi-FI" smtClean="0"/>
              <a:t>12.1.2021</a:t>
            </a:fld>
            <a:endParaRPr lang="fi-FI"/>
          </a:p>
        </p:txBody>
      </p:sp>
      <p:sp>
        <p:nvSpPr>
          <p:cNvPr id="3" name="Alatunnisteen paikkamerkki 2"/>
          <p:cNvSpPr>
            <a:spLocks noGrp="1"/>
          </p:cNvSpPr>
          <p:nvPr>
            <p:ph type="ftr" sz="quarter" idx="11"/>
          </p:nvPr>
        </p:nvSpPr>
        <p:spPr/>
        <p:txBody>
          <a:bodyPr/>
          <a:lstStyle/>
          <a:p>
            <a:r>
              <a:rPr lang="fi-FI"/>
              <a:t>Oma nimi pvm</a:t>
            </a:r>
          </a:p>
        </p:txBody>
      </p:sp>
      <p:sp>
        <p:nvSpPr>
          <p:cNvPr id="4" name="Dian numeron paikkamerkki 3"/>
          <p:cNvSpPr>
            <a:spLocks noGrp="1"/>
          </p:cNvSpPr>
          <p:nvPr>
            <p:ph type="sldNum" sz="quarter" idx="12"/>
          </p:nvPr>
        </p:nvSpPr>
        <p:spPr/>
        <p:txBody>
          <a:bodyPr/>
          <a:lstStyle/>
          <a:p>
            <a:fld id="{468399EC-FDA3-489E-A221-338D55D3F9CE}" type="slidenum">
              <a:rPr lang="fi-FI" smtClean="0"/>
              <a:t>‹#›</a:t>
            </a:fld>
            <a:endParaRPr lang="fi-FI"/>
          </a:p>
        </p:txBody>
      </p:sp>
    </p:spTree>
    <p:extLst>
      <p:ext uri="{BB962C8B-B14F-4D97-AF65-F5344CB8AC3E}">
        <p14:creationId xmlns:p14="http://schemas.microsoft.com/office/powerpoint/2010/main" val="27215918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4A5ADD5D-364E-4026-8A4B-0F80E964A4EC}" type="datetime1">
              <a:rPr lang="fi-FI" smtClean="0"/>
              <a:t>12.1.2021</a:t>
            </a:fld>
            <a:endParaRPr lang="fi-FI"/>
          </a:p>
        </p:txBody>
      </p:sp>
      <p:sp>
        <p:nvSpPr>
          <p:cNvPr id="6" name="Alatunnisteen paikkamerkki 5"/>
          <p:cNvSpPr>
            <a:spLocks noGrp="1"/>
          </p:cNvSpPr>
          <p:nvPr>
            <p:ph type="ftr" sz="quarter" idx="11"/>
          </p:nvPr>
        </p:nvSpPr>
        <p:spPr/>
        <p:txBody>
          <a:bodyPr/>
          <a:lstStyle/>
          <a:p>
            <a:r>
              <a:rPr lang="fi-FI"/>
              <a:t>Oma nimi pvm</a:t>
            </a:r>
          </a:p>
        </p:txBody>
      </p:sp>
      <p:sp>
        <p:nvSpPr>
          <p:cNvPr id="7" name="Dian numeron paikkamerkki 6"/>
          <p:cNvSpPr>
            <a:spLocks noGrp="1"/>
          </p:cNvSpPr>
          <p:nvPr>
            <p:ph type="sldNum" sz="quarter" idx="12"/>
          </p:nvPr>
        </p:nvSpPr>
        <p:spPr/>
        <p:txBody>
          <a:bodyPr/>
          <a:lstStyle/>
          <a:p>
            <a:fld id="{468399EC-FDA3-489E-A221-338D55D3F9CE}" type="slidenum">
              <a:rPr lang="fi-FI" smtClean="0"/>
              <a:t>‹#›</a:t>
            </a:fld>
            <a:endParaRPr lang="fi-FI"/>
          </a:p>
        </p:txBody>
      </p:sp>
    </p:spTree>
    <p:extLst>
      <p:ext uri="{BB962C8B-B14F-4D97-AF65-F5344CB8AC3E}">
        <p14:creationId xmlns:p14="http://schemas.microsoft.com/office/powerpoint/2010/main" val="41007945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EF5263BA-D636-43E4-BA9C-E23DD5591D8E}" type="datetime1">
              <a:rPr lang="fi-FI" smtClean="0"/>
              <a:t>12.1.2021</a:t>
            </a:fld>
            <a:endParaRPr lang="fi-FI"/>
          </a:p>
        </p:txBody>
      </p:sp>
      <p:sp>
        <p:nvSpPr>
          <p:cNvPr id="6" name="Alatunnisteen paikkamerkki 5"/>
          <p:cNvSpPr>
            <a:spLocks noGrp="1"/>
          </p:cNvSpPr>
          <p:nvPr>
            <p:ph type="ftr" sz="quarter" idx="11"/>
          </p:nvPr>
        </p:nvSpPr>
        <p:spPr/>
        <p:txBody>
          <a:bodyPr/>
          <a:lstStyle/>
          <a:p>
            <a:r>
              <a:rPr lang="fi-FI"/>
              <a:t>Oma nimi pvm</a:t>
            </a:r>
          </a:p>
        </p:txBody>
      </p:sp>
      <p:sp>
        <p:nvSpPr>
          <p:cNvPr id="7" name="Dian numeron paikkamerkki 6"/>
          <p:cNvSpPr>
            <a:spLocks noGrp="1"/>
          </p:cNvSpPr>
          <p:nvPr>
            <p:ph type="sldNum" sz="quarter" idx="12"/>
          </p:nvPr>
        </p:nvSpPr>
        <p:spPr/>
        <p:txBody>
          <a:bodyPr/>
          <a:lstStyle/>
          <a:p>
            <a:fld id="{468399EC-FDA3-489E-A221-338D55D3F9CE}" type="slidenum">
              <a:rPr lang="fi-FI" smtClean="0"/>
              <a:t>‹#›</a:t>
            </a:fld>
            <a:endParaRPr lang="fi-FI"/>
          </a:p>
        </p:txBody>
      </p:sp>
    </p:spTree>
    <p:extLst>
      <p:ext uri="{BB962C8B-B14F-4D97-AF65-F5344CB8AC3E}">
        <p14:creationId xmlns:p14="http://schemas.microsoft.com/office/powerpoint/2010/main" val="2872616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p>
            <a:fld id="{67CFB0EF-6441-417C-BDE9-012F2A5C31C8}" type="datetime1">
              <a:rPr lang="fi-FI" smtClean="0"/>
              <a:t>12.1.2021</a:t>
            </a:fld>
            <a:endParaRPr lang="fi-FI"/>
          </a:p>
        </p:txBody>
      </p:sp>
      <p:sp>
        <p:nvSpPr>
          <p:cNvPr id="5" name="Alatunnisteen paikkamerkki 4"/>
          <p:cNvSpPr>
            <a:spLocks noGrp="1"/>
          </p:cNvSpPr>
          <p:nvPr>
            <p:ph type="ftr" sz="quarter" idx="11"/>
          </p:nvPr>
        </p:nvSpPr>
        <p:spPr/>
        <p:txBody>
          <a:bodyPr/>
          <a:lstStyle/>
          <a:p>
            <a:r>
              <a:rPr lang="fi-FI"/>
              <a:t>Rautjärven kuntastrategia 2020 - 2025</a:t>
            </a:r>
          </a:p>
        </p:txBody>
      </p:sp>
      <p:sp>
        <p:nvSpPr>
          <p:cNvPr id="6" name="Dian numeron paikkamerkki 5"/>
          <p:cNvSpPr>
            <a:spLocks noGrp="1"/>
          </p:cNvSpPr>
          <p:nvPr>
            <p:ph type="sldNum" sz="quarter" idx="12"/>
          </p:nvPr>
        </p:nvSpPr>
        <p:spPr/>
        <p:txBody>
          <a:bodyPr/>
          <a:lstStyle/>
          <a:p>
            <a:fld id="{468399EC-FDA3-489E-A221-338D55D3F9CE}" type="slidenum">
              <a:rPr lang="fi-FI" smtClean="0"/>
              <a:t>‹#›</a:t>
            </a:fld>
            <a:endParaRPr lang="fi-FI"/>
          </a:p>
        </p:txBody>
      </p:sp>
    </p:spTree>
    <p:extLst>
      <p:ext uri="{BB962C8B-B14F-4D97-AF65-F5344CB8AC3E}">
        <p14:creationId xmlns:p14="http://schemas.microsoft.com/office/powerpoint/2010/main" val="6531551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403C46CC-4843-4DC2-9676-7400B0D45490}" type="datetime1">
              <a:rPr lang="fi-FI" smtClean="0"/>
              <a:t>12.1.2021</a:t>
            </a:fld>
            <a:endParaRPr lang="fi-FI"/>
          </a:p>
        </p:txBody>
      </p:sp>
      <p:sp>
        <p:nvSpPr>
          <p:cNvPr id="5" name="Alatunnisteen paikkamerkki 4"/>
          <p:cNvSpPr>
            <a:spLocks noGrp="1"/>
          </p:cNvSpPr>
          <p:nvPr>
            <p:ph type="ftr" sz="quarter" idx="11"/>
          </p:nvPr>
        </p:nvSpPr>
        <p:spPr/>
        <p:txBody>
          <a:bodyPr/>
          <a:lstStyle/>
          <a:p>
            <a:r>
              <a:rPr lang="fi-FI"/>
              <a:t>Oma nimi pvm</a:t>
            </a:r>
          </a:p>
        </p:txBody>
      </p:sp>
      <p:sp>
        <p:nvSpPr>
          <p:cNvPr id="6" name="Dian numeron paikkamerkki 5"/>
          <p:cNvSpPr>
            <a:spLocks noGrp="1"/>
          </p:cNvSpPr>
          <p:nvPr>
            <p:ph type="sldNum" sz="quarter" idx="12"/>
          </p:nvPr>
        </p:nvSpPr>
        <p:spPr/>
        <p:txBody>
          <a:bodyPr/>
          <a:lstStyle/>
          <a:p>
            <a:fld id="{468399EC-FDA3-489E-A221-338D55D3F9CE}" type="slidenum">
              <a:rPr lang="fi-FI" smtClean="0"/>
              <a:t>‹#›</a:t>
            </a:fld>
            <a:endParaRPr lang="fi-FI"/>
          </a:p>
        </p:txBody>
      </p:sp>
    </p:spTree>
    <p:extLst>
      <p:ext uri="{BB962C8B-B14F-4D97-AF65-F5344CB8AC3E}">
        <p14:creationId xmlns:p14="http://schemas.microsoft.com/office/powerpoint/2010/main" val="3087773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E025BE0D-26F4-4C0C-AA04-1DD0C6679428}" type="datetime1">
              <a:rPr lang="fi-FI" smtClean="0"/>
              <a:t>12.1.2021</a:t>
            </a:fld>
            <a:endParaRPr lang="fi-FI"/>
          </a:p>
        </p:txBody>
      </p:sp>
      <p:sp>
        <p:nvSpPr>
          <p:cNvPr id="5" name="Alatunnisteen paikkamerkki 4"/>
          <p:cNvSpPr>
            <a:spLocks noGrp="1"/>
          </p:cNvSpPr>
          <p:nvPr>
            <p:ph type="ftr" sz="quarter" idx="11"/>
          </p:nvPr>
        </p:nvSpPr>
        <p:spPr/>
        <p:txBody>
          <a:bodyPr/>
          <a:lstStyle/>
          <a:p>
            <a:r>
              <a:rPr lang="fi-FI"/>
              <a:t>Oma nimi pvm</a:t>
            </a:r>
          </a:p>
        </p:txBody>
      </p:sp>
      <p:sp>
        <p:nvSpPr>
          <p:cNvPr id="6" name="Dian numeron paikkamerkki 5"/>
          <p:cNvSpPr>
            <a:spLocks noGrp="1"/>
          </p:cNvSpPr>
          <p:nvPr>
            <p:ph type="sldNum" sz="quarter" idx="12"/>
          </p:nvPr>
        </p:nvSpPr>
        <p:spPr/>
        <p:txBody>
          <a:bodyPr/>
          <a:lstStyle/>
          <a:p>
            <a:fld id="{468399EC-FDA3-489E-A221-338D55D3F9CE}" type="slidenum">
              <a:rPr lang="fi-FI" smtClean="0"/>
              <a:t>‹#›</a:t>
            </a:fld>
            <a:endParaRPr lang="fi-FI"/>
          </a:p>
        </p:txBody>
      </p:sp>
    </p:spTree>
    <p:extLst>
      <p:ext uri="{BB962C8B-B14F-4D97-AF65-F5344CB8AC3E}">
        <p14:creationId xmlns:p14="http://schemas.microsoft.com/office/powerpoint/2010/main" val="4120666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0AC5D4A6-1CE1-43CF-BBC9-5C2C86A3DB25}" type="datetime1">
              <a:rPr lang="fi-FI" smtClean="0"/>
              <a:t>12.1.2021</a:t>
            </a:fld>
            <a:endParaRPr lang="fi-FI"/>
          </a:p>
        </p:txBody>
      </p:sp>
      <p:sp>
        <p:nvSpPr>
          <p:cNvPr id="6" name="Alatunnisteen paikkamerkki 5"/>
          <p:cNvSpPr>
            <a:spLocks noGrp="1"/>
          </p:cNvSpPr>
          <p:nvPr>
            <p:ph type="ftr" sz="quarter" idx="11"/>
          </p:nvPr>
        </p:nvSpPr>
        <p:spPr/>
        <p:txBody>
          <a:bodyPr/>
          <a:lstStyle/>
          <a:p>
            <a:r>
              <a:rPr lang="fi-FI"/>
              <a:t>Rautjärven kuntastrategia 2020 - 2025</a:t>
            </a:r>
          </a:p>
        </p:txBody>
      </p:sp>
      <p:sp>
        <p:nvSpPr>
          <p:cNvPr id="7" name="Dian numeron paikkamerkki 6"/>
          <p:cNvSpPr>
            <a:spLocks noGrp="1"/>
          </p:cNvSpPr>
          <p:nvPr>
            <p:ph type="sldNum" sz="quarter" idx="12"/>
          </p:nvPr>
        </p:nvSpPr>
        <p:spPr/>
        <p:txBody>
          <a:bodyPr/>
          <a:lstStyle/>
          <a:p>
            <a:fld id="{468399EC-FDA3-489E-A221-338D55D3F9CE}" type="slidenum">
              <a:rPr lang="fi-FI" smtClean="0"/>
              <a:t>‹#›</a:t>
            </a:fld>
            <a:endParaRPr lang="fi-FI"/>
          </a:p>
        </p:txBody>
      </p:sp>
    </p:spTree>
    <p:extLst>
      <p:ext uri="{BB962C8B-B14F-4D97-AF65-F5344CB8AC3E}">
        <p14:creationId xmlns:p14="http://schemas.microsoft.com/office/powerpoint/2010/main" val="984865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67645406-D5E2-49FD-B764-EFFEA0C7C9B1}" type="datetime1">
              <a:rPr lang="fi-FI" smtClean="0"/>
              <a:t>12.1.2021</a:t>
            </a:fld>
            <a:endParaRPr lang="fi-FI"/>
          </a:p>
        </p:txBody>
      </p:sp>
      <p:sp>
        <p:nvSpPr>
          <p:cNvPr id="8" name="Alatunnisteen paikkamerkki 7"/>
          <p:cNvSpPr>
            <a:spLocks noGrp="1"/>
          </p:cNvSpPr>
          <p:nvPr>
            <p:ph type="ftr" sz="quarter" idx="11"/>
          </p:nvPr>
        </p:nvSpPr>
        <p:spPr/>
        <p:txBody>
          <a:bodyPr/>
          <a:lstStyle/>
          <a:p>
            <a:r>
              <a:rPr lang="fi-FI"/>
              <a:t>Rautjärven kuntastrategia 2020 - 2025</a:t>
            </a:r>
          </a:p>
        </p:txBody>
      </p:sp>
      <p:sp>
        <p:nvSpPr>
          <p:cNvPr id="9" name="Dian numeron paikkamerkki 8"/>
          <p:cNvSpPr>
            <a:spLocks noGrp="1"/>
          </p:cNvSpPr>
          <p:nvPr>
            <p:ph type="sldNum" sz="quarter" idx="12"/>
          </p:nvPr>
        </p:nvSpPr>
        <p:spPr/>
        <p:txBody>
          <a:bodyPr/>
          <a:lstStyle/>
          <a:p>
            <a:fld id="{468399EC-FDA3-489E-A221-338D55D3F9CE}" type="slidenum">
              <a:rPr lang="fi-FI" smtClean="0"/>
              <a:t>‹#›</a:t>
            </a:fld>
            <a:endParaRPr lang="fi-FI"/>
          </a:p>
        </p:txBody>
      </p:sp>
    </p:spTree>
    <p:extLst>
      <p:ext uri="{BB962C8B-B14F-4D97-AF65-F5344CB8AC3E}">
        <p14:creationId xmlns:p14="http://schemas.microsoft.com/office/powerpoint/2010/main" val="65491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5DFF9705-8AE2-4E90-B35C-6DDB85FA5F99}" type="datetime1">
              <a:rPr lang="fi-FI" smtClean="0"/>
              <a:t>12.1.2021</a:t>
            </a:fld>
            <a:endParaRPr lang="fi-FI"/>
          </a:p>
        </p:txBody>
      </p:sp>
      <p:sp>
        <p:nvSpPr>
          <p:cNvPr id="4" name="Alatunnisteen paikkamerkki 3"/>
          <p:cNvSpPr>
            <a:spLocks noGrp="1"/>
          </p:cNvSpPr>
          <p:nvPr>
            <p:ph type="ftr" sz="quarter" idx="11"/>
          </p:nvPr>
        </p:nvSpPr>
        <p:spPr/>
        <p:txBody>
          <a:bodyPr/>
          <a:lstStyle/>
          <a:p>
            <a:r>
              <a:rPr lang="fi-FI"/>
              <a:t>Rautjärven kuntastrategia 2020 - 2025</a:t>
            </a:r>
          </a:p>
        </p:txBody>
      </p:sp>
      <p:sp>
        <p:nvSpPr>
          <p:cNvPr id="5" name="Dian numeron paikkamerkki 4"/>
          <p:cNvSpPr>
            <a:spLocks noGrp="1"/>
          </p:cNvSpPr>
          <p:nvPr>
            <p:ph type="sldNum" sz="quarter" idx="12"/>
          </p:nvPr>
        </p:nvSpPr>
        <p:spPr/>
        <p:txBody>
          <a:bodyPr/>
          <a:lstStyle/>
          <a:p>
            <a:fld id="{468399EC-FDA3-489E-A221-338D55D3F9CE}" type="slidenum">
              <a:rPr lang="fi-FI" smtClean="0"/>
              <a:t>‹#›</a:t>
            </a:fld>
            <a:endParaRPr lang="fi-FI"/>
          </a:p>
        </p:txBody>
      </p:sp>
    </p:spTree>
    <p:extLst>
      <p:ext uri="{BB962C8B-B14F-4D97-AF65-F5344CB8AC3E}">
        <p14:creationId xmlns:p14="http://schemas.microsoft.com/office/powerpoint/2010/main" val="1112152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11FF64E2-BC61-47BE-BA1B-ABD80F670F26}" type="datetime1">
              <a:rPr lang="fi-FI" smtClean="0"/>
              <a:t>12.1.2021</a:t>
            </a:fld>
            <a:endParaRPr lang="fi-FI"/>
          </a:p>
        </p:txBody>
      </p:sp>
      <p:sp>
        <p:nvSpPr>
          <p:cNvPr id="3" name="Alatunnisteen paikkamerkki 2"/>
          <p:cNvSpPr>
            <a:spLocks noGrp="1"/>
          </p:cNvSpPr>
          <p:nvPr>
            <p:ph type="ftr" sz="quarter" idx="11"/>
          </p:nvPr>
        </p:nvSpPr>
        <p:spPr/>
        <p:txBody>
          <a:bodyPr/>
          <a:lstStyle/>
          <a:p>
            <a:r>
              <a:rPr lang="fi-FI"/>
              <a:t>Rautjärven kuntastrategia 2020 - 2025</a:t>
            </a:r>
          </a:p>
        </p:txBody>
      </p:sp>
      <p:sp>
        <p:nvSpPr>
          <p:cNvPr id="4" name="Dian numeron paikkamerkki 3"/>
          <p:cNvSpPr>
            <a:spLocks noGrp="1"/>
          </p:cNvSpPr>
          <p:nvPr>
            <p:ph type="sldNum" sz="quarter" idx="12"/>
          </p:nvPr>
        </p:nvSpPr>
        <p:spPr/>
        <p:txBody>
          <a:bodyPr/>
          <a:lstStyle/>
          <a:p>
            <a:fld id="{468399EC-FDA3-489E-A221-338D55D3F9CE}" type="slidenum">
              <a:rPr lang="fi-FI" smtClean="0"/>
              <a:t>‹#›</a:t>
            </a:fld>
            <a:endParaRPr lang="fi-FI"/>
          </a:p>
        </p:txBody>
      </p:sp>
    </p:spTree>
    <p:extLst>
      <p:ext uri="{BB962C8B-B14F-4D97-AF65-F5344CB8AC3E}">
        <p14:creationId xmlns:p14="http://schemas.microsoft.com/office/powerpoint/2010/main" val="2767984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E8669C73-F9E0-4273-9BAE-E0D17A3AA639}" type="datetime1">
              <a:rPr lang="fi-FI" smtClean="0"/>
              <a:t>12.1.2021</a:t>
            </a:fld>
            <a:endParaRPr lang="fi-FI"/>
          </a:p>
        </p:txBody>
      </p:sp>
      <p:sp>
        <p:nvSpPr>
          <p:cNvPr id="6" name="Alatunnisteen paikkamerkki 5"/>
          <p:cNvSpPr>
            <a:spLocks noGrp="1"/>
          </p:cNvSpPr>
          <p:nvPr>
            <p:ph type="ftr" sz="quarter" idx="11"/>
          </p:nvPr>
        </p:nvSpPr>
        <p:spPr/>
        <p:txBody>
          <a:bodyPr/>
          <a:lstStyle/>
          <a:p>
            <a:r>
              <a:rPr lang="fi-FI"/>
              <a:t>Rautjärven kuntastrategia 2020 - 2025</a:t>
            </a:r>
          </a:p>
        </p:txBody>
      </p:sp>
      <p:sp>
        <p:nvSpPr>
          <p:cNvPr id="7" name="Dian numeron paikkamerkki 6"/>
          <p:cNvSpPr>
            <a:spLocks noGrp="1"/>
          </p:cNvSpPr>
          <p:nvPr>
            <p:ph type="sldNum" sz="quarter" idx="12"/>
          </p:nvPr>
        </p:nvSpPr>
        <p:spPr/>
        <p:txBody>
          <a:bodyPr/>
          <a:lstStyle/>
          <a:p>
            <a:fld id="{468399EC-FDA3-489E-A221-338D55D3F9CE}" type="slidenum">
              <a:rPr lang="fi-FI" smtClean="0"/>
              <a:t>‹#›</a:t>
            </a:fld>
            <a:endParaRPr lang="fi-FI"/>
          </a:p>
        </p:txBody>
      </p:sp>
    </p:spTree>
    <p:extLst>
      <p:ext uri="{BB962C8B-B14F-4D97-AF65-F5344CB8AC3E}">
        <p14:creationId xmlns:p14="http://schemas.microsoft.com/office/powerpoint/2010/main" val="449787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024B2DF0-C6C8-4325-B555-230BE922F3B5}" type="datetime1">
              <a:rPr lang="fi-FI" smtClean="0"/>
              <a:t>12.1.2021</a:t>
            </a:fld>
            <a:endParaRPr lang="fi-FI"/>
          </a:p>
        </p:txBody>
      </p:sp>
      <p:sp>
        <p:nvSpPr>
          <p:cNvPr id="6" name="Alatunnisteen paikkamerkki 5"/>
          <p:cNvSpPr>
            <a:spLocks noGrp="1"/>
          </p:cNvSpPr>
          <p:nvPr>
            <p:ph type="ftr" sz="quarter" idx="11"/>
          </p:nvPr>
        </p:nvSpPr>
        <p:spPr/>
        <p:txBody>
          <a:bodyPr/>
          <a:lstStyle/>
          <a:p>
            <a:r>
              <a:rPr lang="fi-FI"/>
              <a:t>Rautjärven kuntastrategia 2020 - 2025</a:t>
            </a:r>
          </a:p>
        </p:txBody>
      </p:sp>
      <p:sp>
        <p:nvSpPr>
          <p:cNvPr id="7" name="Dian numeron paikkamerkki 6"/>
          <p:cNvSpPr>
            <a:spLocks noGrp="1"/>
          </p:cNvSpPr>
          <p:nvPr>
            <p:ph type="sldNum" sz="quarter" idx="12"/>
          </p:nvPr>
        </p:nvSpPr>
        <p:spPr/>
        <p:txBody>
          <a:bodyPr/>
          <a:lstStyle/>
          <a:p>
            <a:fld id="{468399EC-FDA3-489E-A221-338D55D3F9CE}" type="slidenum">
              <a:rPr lang="fi-FI" smtClean="0"/>
              <a:t>‹#›</a:t>
            </a:fld>
            <a:endParaRPr lang="fi-FI"/>
          </a:p>
        </p:txBody>
      </p:sp>
    </p:spTree>
    <p:extLst>
      <p:ext uri="{BB962C8B-B14F-4D97-AF65-F5344CB8AC3E}">
        <p14:creationId xmlns:p14="http://schemas.microsoft.com/office/powerpoint/2010/main" val="1856145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08A77-F823-4C29-8A1C-158E14C98E60}" type="datetime1">
              <a:rPr lang="fi-FI" smtClean="0"/>
              <a:t>12.1.2021</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a:t>Rautjärven kuntastrategia 2020 - 2025</a:t>
            </a:r>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8399EC-FDA3-489E-A221-338D55D3F9CE}" type="slidenum">
              <a:rPr lang="fi-FI" smtClean="0"/>
              <a:t>‹#›</a:t>
            </a:fld>
            <a:endParaRPr lang="fi-FI"/>
          </a:p>
        </p:txBody>
      </p:sp>
    </p:spTree>
    <p:extLst>
      <p:ext uri="{BB962C8B-B14F-4D97-AF65-F5344CB8AC3E}">
        <p14:creationId xmlns:p14="http://schemas.microsoft.com/office/powerpoint/2010/main" val="2809290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50A70F-06B3-42BB-BED2-977DBAC94CB9}" type="datetime1">
              <a:rPr lang="fi-FI" smtClean="0"/>
              <a:t>12.1.2021</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a:t>Rautjärven kuntastrategia 2020 - 2025</a:t>
            </a:r>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82F2B1-87BF-4413-875D-5B6C9394D341}" type="slidenum">
              <a:rPr lang="fi-FI" smtClean="0"/>
              <a:t>‹#›</a:t>
            </a:fld>
            <a:endParaRPr lang="fi-FI"/>
          </a:p>
        </p:txBody>
      </p:sp>
    </p:spTree>
    <p:extLst>
      <p:ext uri="{BB962C8B-B14F-4D97-AF65-F5344CB8AC3E}">
        <p14:creationId xmlns:p14="http://schemas.microsoft.com/office/powerpoint/2010/main" val="3007714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BD0C89-175F-4696-A55E-F2E6256E8571}" type="datetime1">
              <a:rPr lang="fi-FI" smtClean="0"/>
              <a:t>12.1.2021</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a:t>Oma nimi pvm</a:t>
            </a:r>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8399EC-FDA3-489E-A221-338D55D3F9CE}" type="slidenum">
              <a:rPr lang="fi-FI" smtClean="0"/>
              <a:t>‹#›</a:t>
            </a:fld>
            <a:endParaRPr lang="fi-FI"/>
          </a:p>
        </p:txBody>
      </p:sp>
    </p:spTree>
    <p:extLst>
      <p:ext uri="{BB962C8B-B14F-4D97-AF65-F5344CB8AC3E}">
        <p14:creationId xmlns:p14="http://schemas.microsoft.com/office/powerpoint/2010/main" val="2739710529"/>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fontScale="90000"/>
          </a:bodyPr>
          <a:lstStyle/>
          <a:p>
            <a:r>
              <a:rPr lang="fi-FI" b="1" dirty="0">
                <a:solidFill>
                  <a:srgbClr val="2F4ED1"/>
                </a:solidFill>
                <a:latin typeface="Arial Rounded MT Bold" panose="020F0704030504030204" pitchFamily="34" charset="0"/>
              </a:rPr>
              <a:t>Rautjärven kuntastrategia 2021 - 2025</a:t>
            </a:r>
          </a:p>
        </p:txBody>
      </p:sp>
      <p:sp>
        <p:nvSpPr>
          <p:cNvPr id="3" name="Alaotsikko 2"/>
          <p:cNvSpPr>
            <a:spLocks noGrp="1"/>
          </p:cNvSpPr>
          <p:nvPr>
            <p:ph type="subTitle" idx="1"/>
          </p:nvPr>
        </p:nvSpPr>
        <p:spPr/>
        <p:txBody>
          <a:bodyPr/>
          <a:lstStyle/>
          <a:p>
            <a:r>
              <a:rPr lang="fi-FI" dirty="0"/>
              <a:t> </a:t>
            </a:r>
          </a:p>
        </p:txBody>
      </p:sp>
      <p:sp>
        <p:nvSpPr>
          <p:cNvPr id="5" name="Alatunnisteen paikkamerkki 4"/>
          <p:cNvSpPr>
            <a:spLocks noGrp="1"/>
          </p:cNvSpPr>
          <p:nvPr>
            <p:ph type="ftr" sz="quarter" idx="11"/>
          </p:nvPr>
        </p:nvSpPr>
        <p:spPr/>
        <p:txBody>
          <a:bodyPr/>
          <a:lstStyle/>
          <a:p>
            <a:r>
              <a:rPr lang="fi-FI"/>
              <a:t>Rautjärven kuntastrategia 2020 - 2025</a:t>
            </a:r>
          </a:p>
        </p:txBody>
      </p:sp>
      <p:sp>
        <p:nvSpPr>
          <p:cNvPr id="8" name="Päivämäärän paikkamerkki 7"/>
          <p:cNvSpPr>
            <a:spLocks noGrp="1"/>
          </p:cNvSpPr>
          <p:nvPr>
            <p:ph type="dt" sz="half" idx="10"/>
          </p:nvPr>
        </p:nvSpPr>
        <p:spPr/>
        <p:txBody>
          <a:bodyPr/>
          <a:lstStyle/>
          <a:p>
            <a:fld id="{FD4B4697-7D06-46AE-9CF5-105C4EE91EB3}" type="datetime1">
              <a:rPr lang="fi-FI" smtClean="0"/>
              <a:t>12.1.2021</a:t>
            </a:fld>
            <a:endParaRPr lang="fi-FI" dirty="0"/>
          </a:p>
        </p:txBody>
      </p:sp>
      <p:sp>
        <p:nvSpPr>
          <p:cNvPr id="9" name="Dian numeron paikkamerkki 8"/>
          <p:cNvSpPr>
            <a:spLocks noGrp="1"/>
          </p:cNvSpPr>
          <p:nvPr>
            <p:ph type="sldNum" sz="quarter" idx="12"/>
          </p:nvPr>
        </p:nvSpPr>
        <p:spPr/>
        <p:txBody>
          <a:bodyPr/>
          <a:lstStyle/>
          <a:p>
            <a:fld id="{468399EC-FDA3-489E-A221-338D55D3F9CE}" type="slidenum">
              <a:rPr lang="fi-FI" smtClean="0"/>
              <a:t>1</a:t>
            </a:fld>
            <a:endParaRPr lang="fi-FI"/>
          </a:p>
        </p:txBody>
      </p:sp>
      <p:sp>
        <p:nvSpPr>
          <p:cNvPr id="10" name="Tekstiruutu 9"/>
          <p:cNvSpPr txBox="1"/>
          <p:nvPr/>
        </p:nvSpPr>
        <p:spPr>
          <a:xfrm>
            <a:off x="3694078" y="3737421"/>
            <a:ext cx="4803844" cy="1384995"/>
          </a:xfrm>
          <a:prstGeom prst="rect">
            <a:avLst/>
          </a:prstGeom>
          <a:noFill/>
          <a:ln w="28575">
            <a:solidFill>
              <a:srgbClr val="2D4BCD"/>
            </a:solidFill>
          </a:ln>
          <a:effectLst/>
        </p:spPr>
        <p:txBody>
          <a:bodyPr wrap="square" rtlCol="0">
            <a:spAutoFit/>
          </a:bodyPr>
          <a:lstStyle/>
          <a:p>
            <a:pPr algn="ctr"/>
            <a:r>
              <a:rPr lang="fi-FI" sz="2800" dirty="0">
                <a:solidFill>
                  <a:srgbClr val="2D4BCD"/>
                </a:solidFill>
                <a:latin typeface="Bauhaus 93" panose="04030905020B02020C02" pitchFamily="82" charset="0"/>
              </a:rPr>
              <a:t>	</a:t>
            </a:r>
            <a:r>
              <a:rPr lang="fi-FI" sz="3600" dirty="0">
                <a:solidFill>
                  <a:srgbClr val="2D4BCD"/>
                </a:solidFill>
                <a:latin typeface="Arial Rounded MT Bold" panose="020F0704030504030204" pitchFamily="34" charset="0"/>
              </a:rPr>
              <a:t>Rautjärvi</a:t>
            </a:r>
          </a:p>
          <a:p>
            <a:pPr algn="ctr"/>
            <a:r>
              <a:rPr lang="fi-FI" dirty="0">
                <a:solidFill>
                  <a:srgbClr val="2D4BCD"/>
                </a:solidFill>
                <a:latin typeface="Arial Rounded MT Bold" panose="020F0704030504030204" pitchFamily="34" charset="0"/>
              </a:rPr>
              <a:t>	</a:t>
            </a:r>
            <a:r>
              <a:rPr lang="fi-FI" sz="2400" dirty="0">
                <a:solidFill>
                  <a:srgbClr val="2D4BCD"/>
                </a:solidFill>
                <a:latin typeface="Arial Rounded MT Bold" panose="020F0704030504030204" pitchFamily="34" charset="0"/>
              </a:rPr>
              <a:t>Padot murtava</a:t>
            </a:r>
          </a:p>
          <a:p>
            <a:pPr algn="ctr"/>
            <a:r>
              <a:rPr lang="fi-FI" sz="2400" dirty="0">
                <a:solidFill>
                  <a:srgbClr val="2D4BCD"/>
                </a:solidFill>
                <a:latin typeface="Arial Rounded MT Bold" panose="020F0704030504030204" pitchFamily="34" charset="0"/>
              </a:rPr>
              <a:t>	koti- ja kutupaikka</a:t>
            </a:r>
          </a:p>
        </p:txBody>
      </p:sp>
      <p:pic>
        <p:nvPicPr>
          <p:cNvPr id="12" name="Kuva 11"/>
          <p:cNvPicPr>
            <a:picLocks noChangeAspect="1"/>
          </p:cNvPicPr>
          <p:nvPr/>
        </p:nvPicPr>
        <p:blipFill>
          <a:blip r:embed="rId3"/>
          <a:stretch>
            <a:fillRect/>
          </a:stretch>
        </p:blipFill>
        <p:spPr>
          <a:xfrm>
            <a:off x="3943498" y="3842041"/>
            <a:ext cx="1134071" cy="1148248"/>
          </a:xfrm>
          <a:prstGeom prst="rect">
            <a:avLst/>
          </a:prstGeom>
        </p:spPr>
      </p:pic>
    </p:spTree>
    <p:extLst>
      <p:ext uri="{BB962C8B-B14F-4D97-AF65-F5344CB8AC3E}">
        <p14:creationId xmlns:p14="http://schemas.microsoft.com/office/powerpoint/2010/main" val="2971481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a:t>Rautjärven SWOT</a:t>
            </a:r>
          </a:p>
        </p:txBody>
      </p:sp>
      <p:sp>
        <p:nvSpPr>
          <p:cNvPr id="3" name="Sisällön paikkamerkki 2"/>
          <p:cNvSpPr>
            <a:spLocks noGrp="1"/>
          </p:cNvSpPr>
          <p:nvPr>
            <p:ph idx="1"/>
          </p:nvPr>
        </p:nvSpPr>
        <p:spPr/>
        <p:txBody>
          <a:bodyPr/>
          <a:lstStyle/>
          <a:p>
            <a:endParaRPr lang="fi-FI" dirty="0"/>
          </a:p>
          <a:p>
            <a:endParaRPr lang="fi-FI" dirty="0"/>
          </a:p>
        </p:txBody>
      </p:sp>
      <p:pic>
        <p:nvPicPr>
          <p:cNvPr id="4" name="Kuva 3"/>
          <p:cNvPicPr>
            <a:picLocks noChangeAspect="1"/>
          </p:cNvPicPr>
          <p:nvPr/>
        </p:nvPicPr>
        <p:blipFill>
          <a:blip r:embed="rId2"/>
          <a:stretch>
            <a:fillRect/>
          </a:stretch>
        </p:blipFill>
        <p:spPr>
          <a:xfrm>
            <a:off x="10459551" y="534087"/>
            <a:ext cx="969348" cy="987638"/>
          </a:xfrm>
          <a:prstGeom prst="rect">
            <a:avLst/>
          </a:prstGeom>
        </p:spPr>
      </p:pic>
      <p:sp>
        <p:nvSpPr>
          <p:cNvPr id="5" name="Alatunnisteen paikkamerkki 4"/>
          <p:cNvSpPr>
            <a:spLocks noGrp="1"/>
          </p:cNvSpPr>
          <p:nvPr>
            <p:ph type="ftr" sz="quarter" idx="11"/>
          </p:nvPr>
        </p:nvSpPr>
        <p:spPr/>
        <p:txBody>
          <a:bodyPr/>
          <a:lstStyle/>
          <a:p>
            <a:r>
              <a:rPr lang="fi-FI"/>
              <a:t>Rautjärven kuntastrategia 2020 - 2025</a:t>
            </a:r>
          </a:p>
        </p:txBody>
      </p:sp>
      <p:sp>
        <p:nvSpPr>
          <p:cNvPr id="6" name="Päivämäärän paikkamerkki 5"/>
          <p:cNvSpPr>
            <a:spLocks noGrp="1"/>
          </p:cNvSpPr>
          <p:nvPr>
            <p:ph type="dt" sz="half" idx="10"/>
          </p:nvPr>
        </p:nvSpPr>
        <p:spPr/>
        <p:txBody>
          <a:bodyPr/>
          <a:lstStyle/>
          <a:p>
            <a:fld id="{2E950324-BC12-4645-8C8B-882A1E4E4A9C}" type="datetime1">
              <a:rPr lang="fi-FI" smtClean="0"/>
              <a:t>12.1.2021</a:t>
            </a:fld>
            <a:endParaRPr lang="fi-FI"/>
          </a:p>
        </p:txBody>
      </p:sp>
      <p:sp>
        <p:nvSpPr>
          <p:cNvPr id="7" name="Dian numeron paikkamerkki 6"/>
          <p:cNvSpPr>
            <a:spLocks noGrp="1"/>
          </p:cNvSpPr>
          <p:nvPr>
            <p:ph type="sldNum" sz="quarter" idx="12"/>
          </p:nvPr>
        </p:nvSpPr>
        <p:spPr/>
        <p:txBody>
          <a:bodyPr/>
          <a:lstStyle/>
          <a:p>
            <a:fld id="{468399EC-FDA3-489E-A221-338D55D3F9CE}" type="slidenum">
              <a:rPr lang="fi-FI" smtClean="0"/>
              <a:t>10</a:t>
            </a:fld>
            <a:endParaRPr lang="fi-FI"/>
          </a:p>
        </p:txBody>
      </p:sp>
      <p:pic>
        <p:nvPicPr>
          <p:cNvPr id="10" name="Kuva 9"/>
          <p:cNvPicPr>
            <a:picLocks noChangeAspect="1"/>
          </p:cNvPicPr>
          <p:nvPr/>
        </p:nvPicPr>
        <p:blipFill>
          <a:blip r:embed="rId3"/>
          <a:stretch>
            <a:fillRect/>
          </a:stretch>
        </p:blipFill>
        <p:spPr>
          <a:xfrm>
            <a:off x="2314829" y="1705768"/>
            <a:ext cx="7595859" cy="4539827"/>
          </a:xfrm>
          <a:prstGeom prst="rect">
            <a:avLst/>
          </a:prstGeom>
        </p:spPr>
      </p:pic>
    </p:spTree>
    <p:extLst>
      <p:ext uri="{BB962C8B-B14F-4D97-AF65-F5344CB8AC3E}">
        <p14:creationId xmlns:p14="http://schemas.microsoft.com/office/powerpoint/2010/main" val="2548851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fontScale="90000"/>
          </a:bodyPr>
          <a:lstStyle/>
          <a:p>
            <a:r>
              <a:rPr lang="fi-FI" dirty="0">
                <a:solidFill>
                  <a:srgbClr val="2F4ED1"/>
                </a:solidFill>
                <a:latin typeface="Arial Rounded MT Bold" panose="020F0704030504030204" pitchFamily="34" charset="0"/>
              </a:rPr>
              <a:t>Arvio toimintaympäristön muutoksista ja vaikutuksista</a:t>
            </a:r>
          </a:p>
        </p:txBody>
      </p:sp>
      <p:sp>
        <p:nvSpPr>
          <p:cNvPr id="3" name="Alaotsikko 2"/>
          <p:cNvSpPr>
            <a:spLocks noGrp="1"/>
          </p:cNvSpPr>
          <p:nvPr>
            <p:ph type="subTitle" idx="1"/>
          </p:nvPr>
        </p:nvSpPr>
        <p:spPr/>
        <p:txBody>
          <a:bodyPr>
            <a:normAutofit lnSpcReduction="10000"/>
          </a:bodyPr>
          <a:lstStyle/>
          <a:p>
            <a:r>
              <a:rPr lang="fi-FI" dirty="0"/>
              <a:t>Megatrendit</a:t>
            </a:r>
          </a:p>
          <a:p>
            <a:r>
              <a:rPr lang="fi-FI" dirty="0"/>
              <a:t>Toimintaympäristön keskeiset muutokset ja oletukset</a:t>
            </a:r>
          </a:p>
          <a:p>
            <a:r>
              <a:rPr lang="fi-FI" dirty="0"/>
              <a:t>Sote-hyvinvointialueen toteutumisen vaikutukset</a:t>
            </a:r>
          </a:p>
          <a:p>
            <a:r>
              <a:rPr lang="fi-FI" dirty="0"/>
              <a:t>Rautjärven tulevaisuusskenaariot 2030</a:t>
            </a:r>
          </a:p>
        </p:txBody>
      </p:sp>
      <p:sp>
        <p:nvSpPr>
          <p:cNvPr id="5" name="Alatunnisteen paikkamerkki 4"/>
          <p:cNvSpPr>
            <a:spLocks noGrp="1"/>
          </p:cNvSpPr>
          <p:nvPr>
            <p:ph type="ftr" sz="quarter" idx="11"/>
          </p:nvPr>
        </p:nvSpPr>
        <p:spPr/>
        <p:txBody>
          <a:bodyPr/>
          <a:lstStyle/>
          <a:p>
            <a:r>
              <a:rPr lang="fi-FI"/>
              <a:t>Rautjärven kuntastrategia 2020 - 2025</a:t>
            </a:r>
          </a:p>
        </p:txBody>
      </p:sp>
      <p:pic>
        <p:nvPicPr>
          <p:cNvPr id="7" name="Kuva 6"/>
          <p:cNvPicPr>
            <a:picLocks noChangeAspect="1"/>
          </p:cNvPicPr>
          <p:nvPr/>
        </p:nvPicPr>
        <p:blipFill>
          <a:blip r:embed="rId3"/>
          <a:stretch>
            <a:fillRect/>
          </a:stretch>
        </p:blipFill>
        <p:spPr>
          <a:xfrm>
            <a:off x="10384452" y="534087"/>
            <a:ext cx="969348" cy="987638"/>
          </a:xfrm>
          <a:prstGeom prst="rect">
            <a:avLst/>
          </a:prstGeom>
        </p:spPr>
      </p:pic>
      <p:sp>
        <p:nvSpPr>
          <p:cNvPr id="8" name="Päivämäärän paikkamerkki 7"/>
          <p:cNvSpPr>
            <a:spLocks noGrp="1"/>
          </p:cNvSpPr>
          <p:nvPr>
            <p:ph type="dt" sz="half" idx="10"/>
          </p:nvPr>
        </p:nvSpPr>
        <p:spPr/>
        <p:txBody>
          <a:bodyPr/>
          <a:lstStyle/>
          <a:p>
            <a:fld id="{16F6800F-6CDE-454F-B8DA-C6053B0D15E8}" type="datetime1">
              <a:rPr lang="fi-FI" smtClean="0"/>
              <a:t>12.1.2021</a:t>
            </a:fld>
            <a:endParaRPr lang="fi-FI"/>
          </a:p>
        </p:txBody>
      </p:sp>
      <p:sp>
        <p:nvSpPr>
          <p:cNvPr id="9" name="Dian numeron paikkamerkki 8"/>
          <p:cNvSpPr>
            <a:spLocks noGrp="1"/>
          </p:cNvSpPr>
          <p:nvPr>
            <p:ph type="sldNum" sz="quarter" idx="12"/>
          </p:nvPr>
        </p:nvSpPr>
        <p:spPr/>
        <p:txBody>
          <a:bodyPr/>
          <a:lstStyle/>
          <a:p>
            <a:fld id="{468399EC-FDA3-489E-A221-338D55D3F9CE}" type="slidenum">
              <a:rPr lang="fi-FI" smtClean="0"/>
              <a:t>11</a:t>
            </a:fld>
            <a:endParaRPr lang="fi-FI"/>
          </a:p>
        </p:txBody>
      </p:sp>
    </p:spTree>
    <p:extLst>
      <p:ext uri="{BB962C8B-B14F-4D97-AF65-F5344CB8AC3E}">
        <p14:creationId xmlns:p14="http://schemas.microsoft.com/office/powerpoint/2010/main" val="2802882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a:t>Megatrendejä koronan jälkeen</a:t>
            </a:r>
          </a:p>
        </p:txBody>
      </p:sp>
      <p:sp>
        <p:nvSpPr>
          <p:cNvPr id="3" name="Sisällön paikkamerkki 2"/>
          <p:cNvSpPr>
            <a:spLocks noGrp="1"/>
          </p:cNvSpPr>
          <p:nvPr>
            <p:ph idx="1"/>
          </p:nvPr>
        </p:nvSpPr>
        <p:spPr/>
        <p:txBody>
          <a:bodyPr>
            <a:normAutofit/>
          </a:bodyPr>
          <a:lstStyle/>
          <a:p>
            <a:r>
              <a:rPr lang="fi-FI" dirty="0"/>
              <a:t>Ekologinen, turvallinen ja hyvin saavutettava asuminen sekä tietoverkot mahdollistavat etätyön ja yhteistyön</a:t>
            </a:r>
          </a:p>
          <a:p>
            <a:r>
              <a:rPr lang="fi-FI" dirty="0"/>
              <a:t>Yksilön vastuu ja yhteisöllisyys</a:t>
            </a:r>
          </a:p>
          <a:p>
            <a:r>
              <a:rPr lang="fi-FI" dirty="0" err="1"/>
              <a:t>Digitalisaatio</a:t>
            </a:r>
            <a:r>
              <a:rPr lang="fi-FI" dirty="0"/>
              <a:t> keskeisin muutoksen työkalu</a:t>
            </a:r>
          </a:p>
          <a:p>
            <a:r>
              <a:rPr lang="fi-FI" dirty="0"/>
              <a:t>Lähimatkailu ja kausiasuminen</a:t>
            </a:r>
          </a:p>
          <a:p>
            <a:r>
              <a:rPr lang="fi-FI" dirty="0"/>
              <a:t>Yrittäjyys palkkatyön korvaajaksi</a:t>
            </a:r>
          </a:p>
          <a:p>
            <a:r>
              <a:rPr lang="fi-FI" dirty="0"/>
              <a:t>Rautateihin perustuva liikkuminen</a:t>
            </a:r>
          </a:p>
          <a:p>
            <a:r>
              <a:rPr lang="fi-FI" dirty="0"/>
              <a:t>Hiilineutraalisuus teknologisen kehityksen tärkein ajuri</a:t>
            </a:r>
          </a:p>
        </p:txBody>
      </p:sp>
      <p:sp>
        <p:nvSpPr>
          <p:cNvPr id="4" name="Päivämäärän paikkamerkki 3"/>
          <p:cNvSpPr>
            <a:spLocks noGrp="1"/>
          </p:cNvSpPr>
          <p:nvPr>
            <p:ph type="dt" sz="half" idx="10"/>
          </p:nvPr>
        </p:nvSpPr>
        <p:spPr/>
        <p:txBody>
          <a:bodyPr/>
          <a:lstStyle/>
          <a:p>
            <a:fld id="{8C87E5A6-D65E-4B5B-BAF4-DB57BEFAAA28}" type="datetime1">
              <a:rPr lang="fi-FI" smtClean="0"/>
              <a:t>12.1.2021</a:t>
            </a:fld>
            <a:endParaRPr lang="fi-FI"/>
          </a:p>
        </p:txBody>
      </p:sp>
      <p:sp>
        <p:nvSpPr>
          <p:cNvPr id="5" name="Alatunnisteen paikkamerkki 4"/>
          <p:cNvSpPr>
            <a:spLocks noGrp="1"/>
          </p:cNvSpPr>
          <p:nvPr>
            <p:ph type="ftr" sz="quarter" idx="11"/>
          </p:nvPr>
        </p:nvSpPr>
        <p:spPr/>
        <p:txBody>
          <a:bodyPr/>
          <a:lstStyle/>
          <a:p>
            <a:r>
              <a:rPr lang="fi-FI"/>
              <a:t>Rautjärven kuntastrategia 2020 - 2025</a:t>
            </a:r>
          </a:p>
        </p:txBody>
      </p:sp>
      <p:sp>
        <p:nvSpPr>
          <p:cNvPr id="6" name="Dian numeron paikkamerkki 5"/>
          <p:cNvSpPr>
            <a:spLocks noGrp="1"/>
          </p:cNvSpPr>
          <p:nvPr>
            <p:ph type="sldNum" sz="quarter" idx="12"/>
          </p:nvPr>
        </p:nvSpPr>
        <p:spPr/>
        <p:txBody>
          <a:bodyPr/>
          <a:lstStyle/>
          <a:p>
            <a:fld id="{468399EC-FDA3-489E-A221-338D55D3F9CE}" type="slidenum">
              <a:rPr lang="fi-FI" smtClean="0"/>
              <a:t>12</a:t>
            </a:fld>
            <a:endParaRPr lang="fi-FI"/>
          </a:p>
        </p:txBody>
      </p:sp>
      <p:pic>
        <p:nvPicPr>
          <p:cNvPr id="7" name="Kuva 6"/>
          <p:cNvPicPr>
            <a:picLocks noChangeAspect="1"/>
          </p:cNvPicPr>
          <p:nvPr/>
        </p:nvPicPr>
        <p:blipFill>
          <a:blip r:embed="rId2"/>
          <a:stretch>
            <a:fillRect/>
          </a:stretch>
        </p:blipFill>
        <p:spPr>
          <a:xfrm>
            <a:off x="10384452" y="534087"/>
            <a:ext cx="969348" cy="987638"/>
          </a:xfrm>
          <a:prstGeom prst="rect">
            <a:avLst/>
          </a:prstGeom>
        </p:spPr>
      </p:pic>
    </p:spTree>
    <p:extLst>
      <p:ext uri="{BB962C8B-B14F-4D97-AF65-F5344CB8AC3E}">
        <p14:creationId xmlns:p14="http://schemas.microsoft.com/office/powerpoint/2010/main" val="749942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pPr algn="ctr"/>
            <a:r>
              <a:rPr lang="fi-FI" dirty="0"/>
              <a:t>Toimintaympäristön keskeiset muutokset</a:t>
            </a:r>
            <a:br>
              <a:rPr lang="fi-FI" dirty="0"/>
            </a:br>
            <a:endParaRPr lang="fi-FI" dirty="0"/>
          </a:p>
        </p:txBody>
      </p:sp>
      <p:pic>
        <p:nvPicPr>
          <p:cNvPr id="4" name="Kuva 3"/>
          <p:cNvPicPr>
            <a:picLocks noChangeAspect="1"/>
          </p:cNvPicPr>
          <p:nvPr/>
        </p:nvPicPr>
        <p:blipFill>
          <a:blip r:embed="rId2"/>
          <a:stretch>
            <a:fillRect/>
          </a:stretch>
        </p:blipFill>
        <p:spPr>
          <a:xfrm>
            <a:off x="11458832" y="365125"/>
            <a:ext cx="578708" cy="589627"/>
          </a:xfrm>
          <a:prstGeom prst="rect">
            <a:avLst/>
          </a:prstGeom>
        </p:spPr>
      </p:pic>
      <p:sp>
        <p:nvSpPr>
          <p:cNvPr id="5" name="Alatunnisteen paikkamerkki 4"/>
          <p:cNvSpPr>
            <a:spLocks noGrp="1"/>
          </p:cNvSpPr>
          <p:nvPr>
            <p:ph type="ftr" sz="quarter" idx="11"/>
          </p:nvPr>
        </p:nvSpPr>
        <p:spPr/>
        <p:txBody>
          <a:bodyPr/>
          <a:lstStyle/>
          <a:p>
            <a:r>
              <a:rPr lang="fi-FI"/>
              <a:t>Rautjärven kuntastrategia 2020 - 2025</a:t>
            </a:r>
          </a:p>
        </p:txBody>
      </p:sp>
      <p:sp>
        <p:nvSpPr>
          <p:cNvPr id="3" name="Sisällön paikkamerkki 2"/>
          <p:cNvSpPr>
            <a:spLocks noGrp="1"/>
          </p:cNvSpPr>
          <p:nvPr>
            <p:ph idx="1"/>
          </p:nvPr>
        </p:nvSpPr>
        <p:spPr/>
        <p:txBody>
          <a:bodyPr/>
          <a:lstStyle/>
          <a:p>
            <a:r>
              <a:rPr lang="fi-FI" dirty="0" err="1"/>
              <a:t>Sote</a:t>
            </a:r>
            <a:r>
              <a:rPr lang="fi-FI" dirty="0"/>
              <a:t>-maakuntauudistuksen toteutuminen</a:t>
            </a:r>
          </a:p>
          <a:p>
            <a:pPr lvl="1"/>
            <a:r>
              <a:rPr lang="fi-FI" dirty="0"/>
              <a:t>Kunnan roolin ja taloudellisen aseman muuttuminen</a:t>
            </a:r>
          </a:p>
          <a:p>
            <a:r>
              <a:rPr lang="fi-FI" dirty="0"/>
              <a:t>Oppivelvollisuuden laajeneminen</a:t>
            </a:r>
          </a:p>
          <a:p>
            <a:r>
              <a:rPr lang="fi-FI" dirty="0"/>
              <a:t>Kunnan toiminnassa painottuvat elinvoima, työllisyys ja kuntalaisten hyvinvoinnin edistäminen</a:t>
            </a:r>
          </a:p>
          <a:p>
            <a:r>
              <a:rPr lang="fi-FI" dirty="0"/>
              <a:t>Parikkalan kansainvälisen rajanylistyspaikan avautuminen</a:t>
            </a:r>
          </a:p>
          <a:p>
            <a:r>
              <a:rPr lang="fi-FI" dirty="0" err="1"/>
              <a:t>Hiitolanjoen</a:t>
            </a:r>
            <a:r>
              <a:rPr lang="fi-FI" dirty="0"/>
              <a:t> koskien vapautuminen</a:t>
            </a:r>
          </a:p>
        </p:txBody>
      </p:sp>
      <p:sp>
        <p:nvSpPr>
          <p:cNvPr id="7" name="Päivämäärän paikkamerkki 6"/>
          <p:cNvSpPr>
            <a:spLocks noGrp="1"/>
          </p:cNvSpPr>
          <p:nvPr>
            <p:ph type="dt" sz="half" idx="10"/>
          </p:nvPr>
        </p:nvSpPr>
        <p:spPr/>
        <p:txBody>
          <a:bodyPr/>
          <a:lstStyle/>
          <a:p>
            <a:fld id="{793EFE62-56A9-4D0E-8B63-5ABE228081EC}" type="datetime1">
              <a:rPr lang="fi-FI" smtClean="0"/>
              <a:t>12.1.2021</a:t>
            </a:fld>
            <a:endParaRPr lang="fi-FI"/>
          </a:p>
        </p:txBody>
      </p:sp>
      <p:sp>
        <p:nvSpPr>
          <p:cNvPr id="8" name="Dian numeron paikkamerkki 7"/>
          <p:cNvSpPr>
            <a:spLocks noGrp="1"/>
          </p:cNvSpPr>
          <p:nvPr>
            <p:ph type="sldNum" sz="quarter" idx="12"/>
          </p:nvPr>
        </p:nvSpPr>
        <p:spPr/>
        <p:txBody>
          <a:bodyPr/>
          <a:lstStyle/>
          <a:p>
            <a:fld id="{468399EC-FDA3-489E-A221-338D55D3F9CE}" type="slidenum">
              <a:rPr lang="fi-FI" smtClean="0"/>
              <a:t>13</a:t>
            </a:fld>
            <a:endParaRPr lang="fi-FI"/>
          </a:p>
        </p:txBody>
      </p:sp>
    </p:spTree>
    <p:extLst>
      <p:ext uri="{BB962C8B-B14F-4D97-AF65-F5344CB8AC3E}">
        <p14:creationId xmlns:p14="http://schemas.microsoft.com/office/powerpoint/2010/main" val="925477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a:t>Toimintaympäristön keskeiset oletukset</a:t>
            </a:r>
          </a:p>
        </p:txBody>
      </p:sp>
      <p:pic>
        <p:nvPicPr>
          <p:cNvPr id="4" name="Kuva 3"/>
          <p:cNvPicPr>
            <a:picLocks noChangeAspect="1"/>
          </p:cNvPicPr>
          <p:nvPr/>
        </p:nvPicPr>
        <p:blipFill>
          <a:blip r:embed="rId2"/>
          <a:stretch>
            <a:fillRect/>
          </a:stretch>
        </p:blipFill>
        <p:spPr>
          <a:xfrm>
            <a:off x="10796631" y="365125"/>
            <a:ext cx="871793" cy="888242"/>
          </a:xfrm>
          <a:prstGeom prst="rect">
            <a:avLst/>
          </a:prstGeom>
        </p:spPr>
      </p:pic>
      <p:sp>
        <p:nvSpPr>
          <p:cNvPr id="5" name="Alatunnisteen paikkamerkki 4"/>
          <p:cNvSpPr>
            <a:spLocks noGrp="1"/>
          </p:cNvSpPr>
          <p:nvPr>
            <p:ph type="ftr" sz="quarter" idx="11"/>
          </p:nvPr>
        </p:nvSpPr>
        <p:spPr/>
        <p:txBody>
          <a:bodyPr/>
          <a:lstStyle/>
          <a:p>
            <a:r>
              <a:rPr lang="fi-FI"/>
              <a:t>Rautjärven kuntastrategia 2020 - 2025</a:t>
            </a:r>
          </a:p>
        </p:txBody>
      </p:sp>
      <p:sp>
        <p:nvSpPr>
          <p:cNvPr id="3" name="Sisällön paikkamerkki 2"/>
          <p:cNvSpPr>
            <a:spLocks noGrp="1"/>
          </p:cNvSpPr>
          <p:nvPr>
            <p:ph idx="1"/>
          </p:nvPr>
        </p:nvSpPr>
        <p:spPr/>
        <p:txBody>
          <a:bodyPr>
            <a:normAutofit/>
          </a:bodyPr>
          <a:lstStyle/>
          <a:p>
            <a:r>
              <a:rPr lang="fi-FI" dirty="0"/>
              <a:t>Etelä-Karjala on kansainvälinen korkeakoulu- ja kiertotalousmaakunta</a:t>
            </a:r>
          </a:p>
          <a:p>
            <a:r>
              <a:rPr lang="fi-FI" dirty="0"/>
              <a:t>Etätyö arkipäivää</a:t>
            </a:r>
          </a:p>
          <a:p>
            <a:r>
              <a:rPr lang="fi-FI" dirty="0"/>
              <a:t>Taajamajuna mahdollistaa saavutettavuuden</a:t>
            </a:r>
          </a:p>
          <a:p>
            <a:r>
              <a:rPr lang="fi-FI" dirty="0"/>
              <a:t>Kaksoiskuntalaisuus on mahdollistettu</a:t>
            </a:r>
          </a:p>
          <a:p>
            <a:r>
              <a:rPr lang="fi-FI" dirty="0"/>
              <a:t>Metsä Boardin kartonkitehtaan toiminta jatkuu</a:t>
            </a:r>
          </a:p>
        </p:txBody>
      </p:sp>
      <p:sp>
        <p:nvSpPr>
          <p:cNvPr id="7" name="Päivämäärän paikkamerkki 6"/>
          <p:cNvSpPr>
            <a:spLocks noGrp="1"/>
          </p:cNvSpPr>
          <p:nvPr>
            <p:ph type="dt" sz="half" idx="10"/>
          </p:nvPr>
        </p:nvSpPr>
        <p:spPr/>
        <p:txBody>
          <a:bodyPr/>
          <a:lstStyle/>
          <a:p>
            <a:fld id="{4232A22D-796A-4F7E-8DFD-79A66B7B142A}" type="datetime1">
              <a:rPr lang="fi-FI" smtClean="0"/>
              <a:t>12.1.2021</a:t>
            </a:fld>
            <a:endParaRPr lang="fi-FI"/>
          </a:p>
        </p:txBody>
      </p:sp>
      <p:sp>
        <p:nvSpPr>
          <p:cNvPr id="8" name="Dian numeron paikkamerkki 7"/>
          <p:cNvSpPr>
            <a:spLocks noGrp="1"/>
          </p:cNvSpPr>
          <p:nvPr>
            <p:ph type="sldNum" sz="quarter" idx="12"/>
          </p:nvPr>
        </p:nvSpPr>
        <p:spPr/>
        <p:txBody>
          <a:bodyPr/>
          <a:lstStyle/>
          <a:p>
            <a:fld id="{468399EC-FDA3-489E-A221-338D55D3F9CE}" type="slidenum">
              <a:rPr lang="fi-FI" smtClean="0"/>
              <a:t>14</a:t>
            </a:fld>
            <a:endParaRPr lang="fi-FI"/>
          </a:p>
        </p:txBody>
      </p:sp>
    </p:spTree>
    <p:extLst>
      <p:ext uri="{BB962C8B-B14F-4D97-AF65-F5344CB8AC3E}">
        <p14:creationId xmlns:p14="http://schemas.microsoft.com/office/powerpoint/2010/main" val="3376258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a:t>Sote-hyvinvointialueen</a:t>
            </a:r>
            <a:br>
              <a:rPr lang="fi-FI" dirty="0"/>
            </a:br>
            <a:r>
              <a:rPr lang="fi-FI" dirty="0"/>
              <a:t> toteutumisen vaikutukset kuntaan</a:t>
            </a:r>
          </a:p>
        </p:txBody>
      </p:sp>
      <p:sp>
        <p:nvSpPr>
          <p:cNvPr id="3" name="Sisällön paikkamerkki 2"/>
          <p:cNvSpPr>
            <a:spLocks noGrp="1"/>
          </p:cNvSpPr>
          <p:nvPr>
            <p:ph idx="1"/>
          </p:nvPr>
        </p:nvSpPr>
        <p:spPr>
          <a:xfrm>
            <a:off x="838200" y="1522907"/>
            <a:ext cx="10515600" cy="5064324"/>
          </a:xfrm>
        </p:spPr>
        <p:txBody>
          <a:bodyPr>
            <a:noAutofit/>
          </a:bodyPr>
          <a:lstStyle/>
          <a:p>
            <a:r>
              <a:rPr lang="fi-FI" sz="1600" dirty="0"/>
              <a:t>Kunnilta siirtyy sosiaali- ja terveydenhuollon sekä pelastustoimen tehtävien järjestämisvastuu  21 itsehallinnolliselle hyvinvointialueelle vuodesta 2023 alkaen.</a:t>
            </a:r>
          </a:p>
          <a:p>
            <a:r>
              <a:rPr lang="fi-FI" sz="1600" dirty="0"/>
              <a:t>Uudistuksella merkittävästi kuntien toimintaan ja talouteen. Se vaikuttaa muun muassa kuntien tehtäviin ja niitä koskevaan rahoitukseen, verotusoikeuteen ja valtionosuusjärjestelmään, omaisuuteen, velkoihin ja sopimuksiin sekä henkilöstöön.</a:t>
            </a:r>
          </a:p>
          <a:p>
            <a:r>
              <a:rPr lang="fi-FI" sz="1600" dirty="0"/>
              <a:t>Sote-uudistuksen ei ole tarkoitus muuttaa kunnan talouden tasapainotilaa</a:t>
            </a:r>
          </a:p>
          <a:p>
            <a:pPr lvl="0"/>
            <a:r>
              <a:rPr lang="fi-FI" sz="1600" dirty="0">
                <a:solidFill>
                  <a:prstClr val="black"/>
                </a:solidFill>
              </a:rPr>
              <a:t>Järjestelmämuutoksen tasauksella turvataan uudistusta edeltävä taloudellinen tilanne uudistuksen voimaantulovuonna ja viiden vuoden aikana vuosittain alenemalla tasauksella</a:t>
            </a:r>
          </a:p>
          <a:p>
            <a:r>
              <a:rPr lang="fi-FI" sz="1600" dirty="0"/>
              <a:t>Uudistuksen seurauksena kuntien toiminnan kustannukset vähenevät ja </a:t>
            </a:r>
            <a:r>
              <a:rPr lang="fi-FI" sz="1600" dirty="0">
                <a:solidFill>
                  <a:prstClr val="black"/>
                </a:solidFill>
              </a:rPr>
              <a:t>kuntien verotuloja siirretään valtiolle hyvinvointialueiden toiminnan rahoittamiseksi</a:t>
            </a:r>
          </a:p>
          <a:p>
            <a:pPr lvl="2"/>
            <a:r>
              <a:rPr lang="fi-FI" sz="1200" dirty="0">
                <a:solidFill>
                  <a:prstClr val="black"/>
                </a:solidFill>
                <a:cs typeface="Arial" panose="020B0604020202020204" pitchFamily="34" charset="0"/>
              </a:rPr>
              <a:t>Rautjärvellä noin 68 % eli noin 15,7 miljoonaan euroa</a:t>
            </a:r>
          </a:p>
          <a:p>
            <a:pPr lvl="2"/>
            <a:r>
              <a:rPr lang="fi-FI" sz="1200" dirty="0">
                <a:solidFill>
                  <a:prstClr val="black"/>
                </a:solidFill>
                <a:cs typeface="Arial" panose="020B0604020202020204" pitchFamily="34" charset="0"/>
              </a:rPr>
              <a:t>Rautjärven kunnan tuotoista siirtyy noin 56 %  eli  saman verran kuin siirtyvät menot noin 15,7 miljoonaa euroa</a:t>
            </a:r>
          </a:p>
          <a:p>
            <a:pPr lvl="0"/>
            <a:r>
              <a:rPr lang="fi-FI" sz="1600" dirty="0">
                <a:solidFill>
                  <a:prstClr val="black"/>
                </a:solidFill>
              </a:rPr>
              <a:t>Kunnan talouden kannalta olennaisin kysymys on jatkossakin työllisyyden ja verotulojen kehitys. </a:t>
            </a:r>
          </a:p>
          <a:p>
            <a:pPr lvl="2"/>
            <a:r>
              <a:rPr lang="fi-FI" sz="1200" dirty="0">
                <a:solidFill>
                  <a:prstClr val="black"/>
                </a:solidFill>
              </a:rPr>
              <a:t>kunnallisveroprosentteja alennetaan lokakuun 2020 arvion mukaan 13,26 prosenttiyksiköllä ja valtion verotusta kiristetään vastaavasti. </a:t>
            </a:r>
          </a:p>
          <a:p>
            <a:pPr lvl="2"/>
            <a:r>
              <a:rPr lang="fi-FI" sz="1200" dirty="0">
                <a:solidFill>
                  <a:prstClr val="black"/>
                </a:solidFill>
              </a:rPr>
              <a:t>yhteisöveron tuotosta pienennetään yhdellä kolmasosalla ja valtion osuutta kasvatetaan vastaavasti.</a:t>
            </a:r>
          </a:p>
          <a:p>
            <a:r>
              <a:rPr lang="fi-FI" sz="1600" dirty="0">
                <a:solidFill>
                  <a:prstClr val="black"/>
                </a:solidFill>
              </a:rPr>
              <a:t>hyvinvointialue vuokraisi kunnilta niiden omistukseen jäävät sosiaali- ja terveydenhuollon sekä pelastustoimen toimitilat siirtymäajaksi.</a:t>
            </a:r>
          </a:p>
          <a:p>
            <a:pPr lvl="0"/>
            <a:r>
              <a:rPr lang="fi-FI" sz="1600" dirty="0">
                <a:solidFill>
                  <a:prstClr val="black"/>
                </a:solidFill>
              </a:rPr>
              <a:t>kunnan tulevaisuuden liikkumavaran kannalta on myös sillä, minkälainen investointitarve ja velkataakka kunnalla on. </a:t>
            </a:r>
          </a:p>
          <a:p>
            <a:pPr lvl="2"/>
            <a:r>
              <a:rPr lang="fi-FI" sz="1200" dirty="0">
                <a:solidFill>
                  <a:prstClr val="black"/>
                </a:solidFill>
              </a:rPr>
              <a:t>Rautjärven kunnalla ei ole suurta investointivajetta, suuret peruskorjausinvestoinnit on tehty</a:t>
            </a:r>
          </a:p>
          <a:p>
            <a:endParaRPr lang="fi-FI" sz="2400" dirty="0">
              <a:solidFill>
                <a:prstClr val="black"/>
              </a:solidFill>
            </a:endParaRPr>
          </a:p>
          <a:p>
            <a:endParaRPr lang="fi-FI" sz="2400" dirty="0">
              <a:solidFill>
                <a:prstClr val="black"/>
              </a:solidFill>
              <a:cs typeface="Arial" panose="020B0604020202020204" pitchFamily="34" charset="0"/>
            </a:endParaRPr>
          </a:p>
        </p:txBody>
      </p:sp>
      <p:pic>
        <p:nvPicPr>
          <p:cNvPr id="4" name="Kuva 3"/>
          <p:cNvPicPr>
            <a:picLocks noChangeAspect="1"/>
          </p:cNvPicPr>
          <p:nvPr/>
        </p:nvPicPr>
        <p:blipFill>
          <a:blip r:embed="rId2"/>
          <a:stretch>
            <a:fillRect/>
          </a:stretch>
        </p:blipFill>
        <p:spPr>
          <a:xfrm>
            <a:off x="10359285" y="450197"/>
            <a:ext cx="969348" cy="987638"/>
          </a:xfrm>
          <a:prstGeom prst="rect">
            <a:avLst/>
          </a:prstGeom>
        </p:spPr>
      </p:pic>
      <p:sp>
        <p:nvSpPr>
          <p:cNvPr id="5" name="Alatunnisteen paikkamerkki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Rautjärven kuntastrategia 2020 - 2025</a:t>
            </a:r>
          </a:p>
        </p:txBody>
      </p:sp>
      <p:sp>
        <p:nvSpPr>
          <p:cNvPr id="6" name="Päivämäärän paikkamerkki 5"/>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1388FD1-EF62-436E-9F2A-D8F34CB1BC5F}" type="datetime1">
              <a:rPr kumimoji="0" lang="fi-FI"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12.1.2021</a:t>
            </a:fld>
            <a:endParaRPr kumimoji="0" lang="fi-FI"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Dian numeron paikkamerkki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8399EC-FDA3-489E-A221-338D55D3F9CE}" type="slidenum">
              <a:rPr kumimoji="0" lang="fi-FI"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fi-FI"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34266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a:solidFill>
                  <a:srgbClr val="2F4ED1"/>
                </a:solidFill>
                <a:latin typeface="Arial Rounded MT Bold" panose="020F0704030504030204" pitchFamily="34" charset="0"/>
              </a:rPr>
              <a:t>Sote-hyvinvointialueen</a:t>
            </a:r>
            <a:br>
              <a:rPr lang="fi-FI" dirty="0">
                <a:solidFill>
                  <a:srgbClr val="2F4ED1"/>
                </a:solidFill>
                <a:latin typeface="Arial Rounded MT Bold" panose="020F0704030504030204" pitchFamily="34" charset="0"/>
              </a:rPr>
            </a:br>
            <a:r>
              <a:rPr lang="fi-FI" dirty="0">
                <a:solidFill>
                  <a:srgbClr val="2F4ED1"/>
                </a:solidFill>
                <a:latin typeface="Arial Rounded MT Bold" panose="020F0704030504030204" pitchFamily="34" charset="0"/>
              </a:rPr>
              <a:t> toteutumisen vaikutukset kuntalaisiin</a:t>
            </a:r>
            <a:endParaRPr lang="fi-FI" dirty="0"/>
          </a:p>
        </p:txBody>
      </p:sp>
      <p:pic>
        <p:nvPicPr>
          <p:cNvPr id="4" name="Kuva 3"/>
          <p:cNvPicPr>
            <a:picLocks noChangeAspect="1"/>
          </p:cNvPicPr>
          <p:nvPr/>
        </p:nvPicPr>
        <p:blipFill>
          <a:blip r:embed="rId2"/>
          <a:stretch>
            <a:fillRect/>
          </a:stretch>
        </p:blipFill>
        <p:spPr>
          <a:xfrm>
            <a:off x="10869126" y="258880"/>
            <a:ext cx="969348" cy="987638"/>
          </a:xfrm>
          <a:prstGeom prst="rect">
            <a:avLst/>
          </a:prstGeom>
        </p:spPr>
      </p:pic>
      <p:sp>
        <p:nvSpPr>
          <p:cNvPr id="5" name="Alatunnisteen paikkamerkki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Oma nimi pvm</a:t>
            </a:r>
          </a:p>
        </p:txBody>
      </p:sp>
      <p:sp>
        <p:nvSpPr>
          <p:cNvPr id="3" name="Sisällön paikkamerkki 2"/>
          <p:cNvSpPr>
            <a:spLocks noGrp="1"/>
          </p:cNvSpPr>
          <p:nvPr>
            <p:ph idx="1"/>
          </p:nvPr>
        </p:nvSpPr>
        <p:spPr>
          <a:xfrm>
            <a:off x="740546" y="1606858"/>
            <a:ext cx="10515600" cy="4992262"/>
          </a:xfrm>
        </p:spPr>
        <p:txBody>
          <a:bodyPr>
            <a:normAutofit fontScale="85000" lnSpcReduction="10000"/>
          </a:bodyPr>
          <a:lstStyle/>
          <a:p>
            <a:pPr lvl="0"/>
            <a:r>
              <a:rPr lang="fi-FI" sz="1600" dirty="0">
                <a:solidFill>
                  <a:prstClr val="black"/>
                </a:solidFill>
              </a:rPr>
              <a:t>Hyvinvointialue on järjestämisvastuussa sosiaali- ja terveydenhuollosta ja pelastustoimesta ja asianmukaisesta palvelujen saatavuudesta ja saavutettavuudesta</a:t>
            </a:r>
          </a:p>
          <a:p>
            <a:pPr lvl="0"/>
            <a:r>
              <a:rPr lang="fi-FI" sz="1600" dirty="0">
                <a:solidFill>
                  <a:prstClr val="black"/>
                </a:solidFill>
              </a:rPr>
              <a:t>Palvelut toteutetaan yhdenvertaisesti, yhteen sovitettuina palvelukokonaisuuksina, hyvinvointialueen väestön tarpeet huomioon ottaen sekä lähipalveluina. </a:t>
            </a:r>
          </a:p>
          <a:p>
            <a:pPr lvl="0"/>
            <a:r>
              <a:rPr lang="fi-FI" sz="1600" dirty="0">
                <a:solidFill>
                  <a:prstClr val="black"/>
                </a:solidFill>
              </a:rPr>
              <a:t>Palveluja voidaan koota myös suurempiin kokonaisuuksiin hyvinvointialueen alueella tai valtakunnallisesti huomioiden saatavuuden ja laadun turvaaminen tai kun palvelujen tarkoituksenmukaisuus, kustannusvaikuttavuus ja tehokas toteuttaminen</a:t>
            </a:r>
          </a:p>
          <a:p>
            <a:pPr lvl="0"/>
            <a:r>
              <a:rPr lang="fi-FI" sz="1600" dirty="0">
                <a:solidFill>
                  <a:prstClr val="black"/>
                </a:solidFill>
              </a:rPr>
              <a:t>Kunnalla on jatkossakin vastuu asukkaittensa hyvinvoinnin ja terveyden edistämisestä ja ympäristöterveydenhuollosta että turvallisuudesta. </a:t>
            </a:r>
          </a:p>
          <a:p>
            <a:pPr lvl="0"/>
            <a:r>
              <a:rPr lang="fi-FI" sz="1600" dirty="0">
                <a:solidFill>
                  <a:prstClr val="black"/>
                </a:solidFill>
              </a:rPr>
              <a:t>Kunnalla ja hyvinvointialueen vastuu hyvinvoinnin ja terveyden edistäminen jakautuu siltä osin, kun tämä tehtävä kytkeytyy niiden muihin lakisääteisiin tehtäviin. </a:t>
            </a:r>
          </a:p>
          <a:p>
            <a:pPr lvl="0"/>
            <a:r>
              <a:rPr lang="fi-FI" sz="1600" dirty="0">
                <a:solidFill>
                  <a:prstClr val="black"/>
                </a:solidFill>
              </a:rPr>
              <a:t>Kunnan ja hyvinvointialueen on tehtävä yhteistyötä hyvinvoinnin ja terveyden edistämisessä ja tuettava toisiaan asiantuntemuksellaan. Yhteistyötä tulee tehdä alueellaan toimivien hyvinvoinnin ja terveyden edistämistyötä tekevien muiden julkisten toimijoiden, yksityisten yritysten ja yleishyödyllisten yhteisöjen kanssa. Kunnan ja hyvinvointialueen olisi lisäksi edistettävä hyvinvoinnin ja terveyden edistämistyötä tekevien järjestöjen toimintaedellytyksiä ja vaikutusmahdollisuuksia hyvinvoinnin ja terveyden edistämisessä.</a:t>
            </a:r>
          </a:p>
          <a:p>
            <a:pPr lvl="0"/>
            <a:r>
              <a:rPr lang="fi-FI" sz="1600" dirty="0">
                <a:solidFill>
                  <a:prstClr val="black"/>
                </a:solidFill>
              </a:rPr>
              <a:t>Hyvinvointialue voi hankkia asiakkaalle annettavia sosiaali- ja terveyspalveluja yksityiseltä palveluntuottajalta sopimukseen perustuen, jos palvelujen hankkiminen olisi tarpeen tehtävien tarkoituksenmukaiseksi hoitamiseksi.</a:t>
            </a:r>
          </a:p>
          <a:p>
            <a:pPr lvl="0"/>
            <a:r>
              <a:rPr lang="fi-FI" sz="1600" dirty="0">
                <a:solidFill>
                  <a:prstClr val="black"/>
                </a:solidFill>
              </a:rPr>
              <a:t>Hyvinvointialue huolehtii palvelutarpeen arvioinnista</a:t>
            </a:r>
          </a:p>
          <a:p>
            <a:pPr lvl="0"/>
            <a:r>
              <a:rPr lang="fi-FI" sz="1600" dirty="0">
                <a:solidFill>
                  <a:prstClr val="black"/>
                </a:solidFill>
              </a:rPr>
              <a:t>Kaikkien kuntien kunnallisveroprosentteja alennetaan 13,26 %-yksikköä (tämän hetken arvio) ja valtion verotusta kiristetään vastaavasti.</a:t>
            </a:r>
          </a:p>
          <a:p>
            <a:pPr lvl="0"/>
            <a:r>
              <a:rPr lang="fi-FI" sz="1600" dirty="0">
                <a:solidFill>
                  <a:prstClr val="black"/>
                </a:solidFill>
              </a:rPr>
              <a:t> Uudistuksen ei ole tarkoitus keventää eikä kiristää kenenkään verotusta.</a:t>
            </a:r>
          </a:p>
          <a:p>
            <a:pPr lvl="1"/>
            <a:r>
              <a:rPr lang="fi-FI" sz="1600" dirty="0">
                <a:solidFill>
                  <a:prstClr val="black"/>
                </a:solidFill>
              </a:rPr>
              <a:t>Ansiotuloverotukseen tehtävät muutokset toteutetaan siten, että niillä on mahdollisimman vähän vaikutusta verovelvollisten verotuksen tasoon.</a:t>
            </a:r>
          </a:p>
          <a:p>
            <a:pPr lvl="1"/>
            <a:r>
              <a:rPr lang="fi-FI" sz="1600" dirty="0">
                <a:solidFill>
                  <a:prstClr val="black"/>
                </a:solidFill>
              </a:rPr>
              <a:t>Ansiotulojen verotusta on kevennettävä tämän hetken arvion mukaan n. 195 milj. eurolla, jotta ansiotuloverotus ei kiristyisi.</a:t>
            </a:r>
          </a:p>
          <a:p>
            <a:pPr lvl="0"/>
            <a:endParaRPr lang="fi-FI" sz="1300" dirty="0">
              <a:solidFill>
                <a:prstClr val="black"/>
              </a:solidFill>
            </a:endParaRPr>
          </a:p>
          <a:p>
            <a:pPr marL="0" indent="0">
              <a:buNone/>
            </a:pPr>
            <a:endParaRPr lang="fi-FI" sz="2000" dirty="0"/>
          </a:p>
        </p:txBody>
      </p:sp>
    </p:spTree>
    <p:extLst>
      <p:ext uri="{BB962C8B-B14F-4D97-AF65-F5344CB8AC3E}">
        <p14:creationId xmlns:p14="http://schemas.microsoft.com/office/powerpoint/2010/main" val="3214291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tunnisteen paikkamerkki 2"/>
          <p:cNvSpPr>
            <a:spLocks noGrp="1"/>
          </p:cNvSpPr>
          <p:nvPr>
            <p:ph type="ftr" sz="quarter" idx="11"/>
          </p:nvPr>
        </p:nvSpPr>
        <p:spPr/>
        <p:txBody>
          <a:bodyPr/>
          <a:lstStyle/>
          <a:p>
            <a:r>
              <a:rPr lang="fi-FI">
                <a:solidFill>
                  <a:prstClr val="black">
                    <a:tint val="75000"/>
                  </a:prstClr>
                </a:solidFill>
              </a:rPr>
              <a:t>Rautjärven kuntastrategia 2020 - 2025</a:t>
            </a:r>
          </a:p>
        </p:txBody>
      </p:sp>
      <p:sp>
        <p:nvSpPr>
          <p:cNvPr id="4" name="Dian numeron paikkamerkki 3"/>
          <p:cNvSpPr>
            <a:spLocks noGrp="1"/>
          </p:cNvSpPr>
          <p:nvPr>
            <p:ph type="sldNum" sz="quarter" idx="12"/>
          </p:nvPr>
        </p:nvSpPr>
        <p:spPr/>
        <p:txBody>
          <a:bodyPr/>
          <a:lstStyle/>
          <a:p>
            <a:fld id="{468399EC-FDA3-489E-A221-338D55D3F9CE}" type="slidenum">
              <a:rPr lang="fi-FI" smtClean="0">
                <a:solidFill>
                  <a:prstClr val="black">
                    <a:tint val="75000"/>
                  </a:prstClr>
                </a:solidFill>
              </a:rPr>
              <a:pPr/>
              <a:t>17</a:t>
            </a:fld>
            <a:endParaRPr lang="fi-FI">
              <a:solidFill>
                <a:prstClr val="black">
                  <a:tint val="75000"/>
                </a:prstClr>
              </a:solidFill>
            </a:endParaRPr>
          </a:p>
        </p:txBody>
      </p:sp>
      <p:pic>
        <p:nvPicPr>
          <p:cNvPr id="5" name="Sisällön paikkamerkki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755" y="284072"/>
            <a:ext cx="11385428" cy="6072278"/>
          </a:xfrm>
          <a:prstGeom prst="rect">
            <a:avLst/>
          </a:prstGeom>
        </p:spPr>
      </p:pic>
      <p:pic>
        <p:nvPicPr>
          <p:cNvPr id="6" name="Kuva 5"/>
          <p:cNvPicPr>
            <a:picLocks noChangeAspect="1"/>
          </p:cNvPicPr>
          <p:nvPr/>
        </p:nvPicPr>
        <p:blipFill>
          <a:blip r:embed="rId3"/>
          <a:stretch>
            <a:fillRect/>
          </a:stretch>
        </p:blipFill>
        <p:spPr>
          <a:xfrm>
            <a:off x="10384452" y="534087"/>
            <a:ext cx="969348" cy="987638"/>
          </a:xfrm>
          <a:prstGeom prst="rect">
            <a:avLst/>
          </a:prstGeom>
        </p:spPr>
      </p:pic>
      <p:sp>
        <p:nvSpPr>
          <p:cNvPr id="7" name="Tekstiruutu 6"/>
          <p:cNvSpPr txBox="1"/>
          <p:nvPr/>
        </p:nvSpPr>
        <p:spPr>
          <a:xfrm>
            <a:off x="1736522" y="737079"/>
            <a:ext cx="4343948" cy="2400657"/>
          </a:xfrm>
          <a:prstGeom prst="rect">
            <a:avLst/>
          </a:prstGeom>
          <a:solidFill>
            <a:schemeClr val="accent6">
              <a:lumMod val="75000"/>
            </a:schemeClr>
          </a:solidFill>
        </p:spPr>
        <p:txBody>
          <a:bodyPr wrap="square" rtlCol="0">
            <a:spAutoFit/>
          </a:bodyPr>
          <a:lstStyle/>
          <a:p>
            <a:r>
              <a:rPr lang="fi-FI" sz="2400" dirty="0">
                <a:solidFill>
                  <a:schemeClr val="accent4">
                    <a:lumMod val="20000"/>
                    <a:lumOff val="80000"/>
                  </a:schemeClr>
                </a:solidFill>
                <a:latin typeface="Arial Rounded MT Bold" panose="020F0704030504030204" pitchFamily="34" charset="0"/>
              </a:rPr>
              <a:t>Kehitys kääntyy</a:t>
            </a:r>
          </a:p>
          <a:p>
            <a:pPr marL="285750" indent="-285750">
              <a:buFont typeface="Arial" panose="020B0604020202020204" pitchFamily="34" charset="0"/>
              <a:buChar char="•"/>
            </a:pPr>
            <a:r>
              <a:rPr lang="fi-FI" dirty="0">
                <a:solidFill>
                  <a:schemeClr val="accent4">
                    <a:lumMod val="20000"/>
                    <a:lumOff val="80000"/>
                  </a:schemeClr>
                </a:solidFill>
                <a:latin typeface="Arial Rounded MT Bold" panose="020F0704030504030204" pitchFamily="34" charset="0"/>
              </a:rPr>
              <a:t>Lukio elinvoimainen</a:t>
            </a:r>
          </a:p>
          <a:p>
            <a:pPr marL="285750" indent="-285750">
              <a:buFont typeface="Arial" panose="020B0604020202020204" pitchFamily="34" charset="0"/>
              <a:buChar char="•"/>
            </a:pPr>
            <a:r>
              <a:rPr lang="fi-FI" dirty="0">
                <a:solidFill>
                  <a:schemeClr val="accent4">
                    <a:lumMod val="20000"/>
                    <a:lumOff val="80000"/>
                  </a:schemeClr>
                </a:solidFill>
                <a:latin typeface="Arial Rounded MT Bold" panose="020F0704030504030204" pitchFamily="34" charset="0"/>
              </a:rPr>
              <a:t>Työvoima riittää</a:t>
            </a:r>
          </a:p>
          <a:p>
            <a:pPr marL="285750" indent="-285750">
              <a:buFont typeface="Arial" panose="020B0604020202020204" pitchFamily="34" charset="0"/>
              <a:buChar char="•"/>
            </a:pPr>
            <a:r>
              <a:rPr lang="fi-FI" dirty="0">
                <a:solidFill>
                  <a:schemeClr val="accent4">
                    <a:lumMod val="20000"/>
                    <a:lumOff val="80000"/>
                  </a:schemeClr>
                </a:solidFill>
                <a:latin typeface="Arial Rounded MT Bold" panose="020F0704030504030204" pitchFamily="34" charset="0"/>
              </a:rPr>
              <a:t>Yritystoiminta uudistuu</a:t>
            </a:r>
          </a:p>
          <a:p>
            <a:pPr marL="285750" indent="-285750">
              <a:buFont typeface="Arial" panose="020B0604020202020204" pitchFamily="34" charset="0"/>
              <a:buChar char="•"/>
            </a:pPr>
            <a:r>
              <a:rPr lang="fi-FI" dirty="0">
                <a:solidFill>
                  <a:schemeClr val="accent4">
                    <a:lumMod val="20000"/>
                    <a:lumOff val="80000"/>
                  </a:schemeClr>
                </a:solidFill>
                <a:latin typeface="Arial Rounded MT Bold" panose="020F0704030504030204" pitchFamily="34" charset="0"/>
              </a:rPr>
              <a:t>Tietoliikenneverkot tukevat etätyötä</a:t>
            </a:r>
          </a:p>
          <a:p>
            <a:pPr marL="285750" indent="-285750">
              <a:buFont typeface="Arial" panose="020B0604020202020204" pitchFamily="34" charset="0"/>
              <a:buChar char="•"/>
            </a:pPr>
            <a:r>
              <a:rPr lang="fi-FI" dirty="0">
                <a:solidFill>
                  <a:schemeClr val="accent4">
                    <a:lumMod val="20000"/>
                    <a:lumOff val="80000"/>
                  </a:schemeClr>
                </a:solidFill>
                <a:latin typeface="Arial Rounded MT Bold" panose="020F0704030504030204" pitchFamily="34" charset="0"/>
              </a:rPr>
              <a:t>Rautatieyhteys Simpeleelle toimii</a:t>
            </a:r>
          </a:p>
          <a:p>
            <a:pPr marL="285750" indent="-285750">
              <a:buFont typeface="Arial" panose="020B0604020202020204" pitchFamily="34" charset="0"/>
              <a:buChar char="•"/>
            </a:pPr>
            <a:r>
              <a:rPr lang="fi-FI" dirty="0">
                <a:solidFill>
                  <a:schemeClr val="accent4">
                    <a:lumMod val="20000"/>
                    <a:lumOff val="80000"/>
                  </a:schemeClr>
                </a:solidFill>
                <a:latin typeface="Arial Rounded MT Bold" panose="020F0704030504030204" pitchFamily="34" charset="0"/>
              </a:rPr>
              <a:t>Monikotikuntaisuus hyödynnetty</a:t>
            </a:r>
          </a:p>
        </p:txBody>
      </p:sp>
      <p:sp>
        <p:nvSpPr>
          <p:cNvPr id="10" name="Tekstiruutu 9"/>
          <p:cNvSpPr txBox="1"/>
          <p:nvPr/>
        </p:nvSpPr>
        <p:spPr>
          <a:xfrm>
            <a:off x="1126674" y="3715790"/>
            <a:ext cx="3272482" cy="2123658"/>
          </a:xfrm>
          <a:prstGeom prst="rect">
            <a:avLst/>
          </a:prstGeom>
          <a:solidFill>
            <a:srgbClr val="FF1515"/>
          </a:solidFill>
        </p:spPr>
        <p:txBody>
          <a:bodyPr wrap="square" rtlCol="0">
            <a:spAutoFit/>
          </a:bodyPr>
          <a:lstStyle/>
          <a:p>
            <a:r>
              <a:rPr lang="fi-FI" sz="2400" dirty="0">
                <a:solidFill>
                  <a:srgbClr val="002060"/>
                </a:solidFill>
                <a:latin typeface="Arial Rounded MT Bold" panose="020F0704030504030204" pitchFamily="34" charset="0"/>
              </a:rPr>
              <a:t>Kierre kiihtyy</a:t>
            </a:r>
          </a:p>
          <a:p>
            <a:pPr marL="285750" indent="-285750">
              <a:buFont typeface="Arial" panose="020B0604020202020204" pitchFamily="34" charset="0"/>
              <a:buChar char="•"/>
            </a:pPr>
            <a:r>
              <a:rPr lang="fi-FI" dirty="0">
                <a:solidFill>
                  <a:srgbClr val="002060"/>
                </a:solidFill>
                <a:latin typeface="Arial Rounded MT Bold" panose="020F0704030504030204" pitchFamily="34" charset="0"/>
              </a:rPr>
              <a:t>Alakoulu jäljellä</a:t>
            </a:r>
          </a:p>
          <a:p>
            <a:pPr marL="285750" indent="-285750">
              <a:buFont typeface="Arial" panose="020B0604020202020204" pitchFamily="34" charset="0"/>
              <a:buChar char="•"/>
            </a:pPr>
            <a:r>
              <a:rPr lang="fi-FI" dirty="0">
                <a:solidFill>
                  <a:srgbClr val="002060"/>
                </a:solidFill>
                <a:latin typeface="Arial Rounded MT Bold" panose="020F0704030504030204" pitchFamily="34" charset="0"/>
              </a:rPr>
              <a:t>Palvelut lähikaupasta </a:t>
            </a:r>
          </a:p>
          <a:p>
            <a:pPr marL="285750" indent="-285750">
              <a:buFont typeface="Arial" panose="020B0604020202020204" pitchFamily="34" charset="0"/>
              <a:buChar char="•"/>
            </a:pPr>
            <a:r>
              <a:rPr lang="fi-FI" dirty="0">
                <a:solidFill>
                  <a:srgbClr val="002060"/>
                </a:solidFill>
                <a:latin typeface="Arial Rounded MT Bold" panose="020F0704030504030204" pitchFamily="34" charset="0"/>
              </a:rPr>
              <a:t>Yritystoiminta vähenee</a:t>
            </a:r>
          </a:p>
          <a:p>
            <a:pPr marL="285750" indent="-285750">
              <a:buFont typeface="Arial" panose="020B0604020202020204" pitchFamily="34" charset="0"/>
              <a:buChar char="•"/>
            </a:pPr>
            <a:r>
              <a:rPr lang="fi-FI" dirty="0">
                <a:solidFill>
                  <a:srgbClr val="002060"/>
                </a:solidFill>
                <a:latin typeface="Arial Rounded MT Bold" panose="020F0704030504030204" pitchFamily="34" charset="0"/>
              </a:rPr>
              <a:t>Työvoima ei riitä</a:t>
            </a:r>
          </a:p>
          <a:p>
            <a:pPr marL="285750" indent="-285750">
              <a:buFont typeface="Arial" panose="020B0604020202020204" pitchFamily="34" charset="0"/>
              <a:buChar char="•"/>
            </a:pPr>
            <a:r>
              <a:rPr lang="fi-FI" dirty="0">
                <a:solidFill>
                  <a:srgbClr val="002060"/>
                </a:solidFill>
                <a:latin typeface="Arial Rounded MT Bold" panose="020F0704030504030204" pitchFamily="34" charset="0"/>
              </a:rPr>
              <a:t>Tyhjät asunnot rapistuvat</a:t>
            </a:r>
          </a:p>
          <a:p>
            <a:pPr marL="285750" indent="-285750">
              <a:buFont typeface="Arial" panose="020B0604020202020204" pitchFamily="34" charset="0"/>
              <a:buChar char="•"/>
            </a:pPr>
            <a:r>
              <a:rPr lang="fi-FI" dirty="0">
                <a:solidFill>
                  <a:srgbClr val="002060"/>
                </a:solidFill>
                <a:latin typeface="Arial Rounded MT Bold" panose="020F0704030504030204" pitchFamily="34" charset="0"/>
              </a:rPr>
              <a:t>Turvattomuus lisääntyy</a:t>
            </a:r>
          </a:p>
        </p:txBody>
      </p:sp>
      <p:sp>
        <p:nvSpPr>
          <p:cNvPr id="11" name="Tekstiruutu 10"/>
          <p:cNvSpPr txBox="1"/>
          <p:nvPr/>
        </p:nvSpPr>
        <p:spPr>
          <a:xfrm>
            <a:off x="6298284" y="1587457"/>
            <a:ext cx="4086168" cy="2123658"/>
          </a:xfrm>
          <a:prstGeom prst="rect">
            <a:avLst/>
          </a:prstGeom>
          <a:solidFill>
            <a:srgbClr val="FFFF00"/>
          </a:solidFill>
        </p:spPr>
        <p:txBody>
          <a:bodyPr wrap="square" rtlCol="0">
            <a:spAutoFit/>
          </a:bodyPr>
          <a:lstStyle/>
          <a:p>
            <a:r>
              <a:rPr lang="fi-FI" sz="2400" dirty="0">
                <a:solidFill>
                  <a:schemeClr val="accent5">
                    <a:lumMod val="75000"/>
                  </a:schemeClr>
                </a:solidFill>
                <a:latin typeface="Arial Rounded MT Bold" panose="020F0704030504030204" pitchFamily="34" charset="0"/>
              </a:rPr>
              <a:t>Nykymeno jatkuu</a:t>
            </a:r>
          </a:p>
          <a:p>
            <a:pPr marL="285750" indent="-285750">
              <a:buFont typeface="Arial" panose="020B0604020202020204" pitchFamily="34" charset="0"/>
              <a:buChar char="•"/>
            </a:pPr>
            <a:r>
              <a:rPr lang="fi-FI" dirty="0">
                <a:solidFill>
                  <a:schemeClr val="accent5">
                    <a:lumMod val="75000"/>
                  </a:schemeClr>
                </a:solidFill>
                <a:latin typeface="Arial Rounded MT Bold" panose="020F0704030504030204" pitchFamily="34" charset="0"/>
              </a:rPr>
              <a:t>Työvoiman tarve ja työttömyys eivät kohtaa</a:t>
            </a:r>
          </a:p>
          <a:p>
            <a:pPr marL="285750" indent="-285750">
              <a:buFont typeface="Arial" panose="020B0604020202020204" pitchFamily="34" charset="0"/>
              <a:buChar char="•"/>
            </a:pPr>
            <a:r>
              <a:rPr lang="fi-FI" dirty="0">
                <a:solidFill>
                  <a:schemeClr val="accent5">
                    <a:lumMod val="75000"/>
                  </a:schemeClr>
                </a:solidFill>
                <a:latin typeface="Arial Rounded MT Bold" panose="020F0704030504030204" pitchFamily="34" charset="0"/>
              </a:rPr>
              <a:t>Palvelut hiipuvat</a:t>
            </a:r>
          </a:p>
          <a:p>
            <a:pPr marL="285750" indent="-285750">
              <a:buFont typeface="Arial" panose="020B0604020202020204" pitchFamily="34" charset="0"/>
              <a:buChar char="•"/>
            </a:pPr>
            <a:r>
              <a:rPr lang="fi-FI" dirty="0">
                <a:solidFill>
                  <a:schemeClr val="accent5">
                    <a:lumMod val="75000"/>
                  </a:schemeClr>
                </a:solidFill>
                <a:latin typeface="Arial Rounded MT Bold" panose="020F0704030504030204" pitchFamily="34" charset="0"/>
              </a:rPr>
              <a:t>Uutta yritystoimintaa ei synny</a:t>
            </a:r>
          </a:p>
          <a:p>
            <a:pPr marL="285750" indent="-285750">
              <a:buFont typeface="Arial" panose="020B0604020202020204" pitchFamily="34" charset="0"/>
              <a:buChar char="•"/>
            </a:pPr>
            <a:r>
              <a:rPr lang="fi-FI" dirty="0">
                <a:solidFill>
                  <a:schemeClr val="accent5">
                    <a:lumMod val="75000"/>
                  </a:schemeClr>
                </a:solidFill>
                <a:latin typeface="Arial Rounded MT Bold" panose="020F0704030504030204" pitchFamily="34" charset="0"/>
              </a:rPr>
              <a:t>Liikenne- ja tietoliikenne-yhteydet eivät kilpailukykyisiä</a:t>
            </a:r>
          </a:p>
        </p:txBody>
      </p:sp>
      <p:sp>
        <p:nvSpPr>
          <p:cNvPr id="12" name="Tekstiruutu 11"/>
          <p:cNvSpPr txBox="1"/>
          <p:nvPr/>
        </p:nvSpPr>
        <p:spPr>
          <a:xfrm>
            <a:off x="4616970" y="3912973"/>
            <a:ext cx="6736831" cy="1938992"/>
          </a:xfrm>
          <a:prstGeom prst="rect">
            <a:avLst/>
          </a:prstGeom>
          <a:gradFill flip="none" rotWithShape="1">
            <a:gsLst>
              <a:gs pos="68000">
                <a:schemeClr val="accent5">
                  <a:lumMod val="89000"/>
                </a:schemeClr>
              </a:gs>
              <a:gs pos="50000">
                <a:schemeClr val="accent5">
                  <a:lumMod val="89000"/>
                </a:schemeClr>
              </a:gs>
              <a:gs pos="61000">
                <a:schemeClr val="accent5">
                  <a:lumMod val="75000"/>
                </a:schemeClr>
              </a:gs>
              <a:gs pos="16000">
                <a:schemeClr val="accent5">
                  <a:lumMod val="70000"/>
                </a:schemeClr>
              </a:gs>
            </a:gsLst>
            <a:path path="rect">
              <a:fillToRect l="100000" t="100000"/>
            </a:path>
            <a:tileRect r="-100000" b="-100000"/>
          </a:gradFill>
        </p:spPr>
        <p:txBody>
          <a:bodyPr wrap="square" rtlCol="0">
            <a:spAutoFit/>
          </a:bodyPr>
          <a:lstStyle/>
          <a:p>
            <a:pPr algn="ctr"/>
            <a:r>
              <a:rPr lang="fi-FI" sz="4000" dirty="0">
                <a:solidFill>
                  <a:srgbClr val="4472C4">
                    <a:lumMod val="20000"/>
                    <a:lumOff val="80000"/>
                  </a:srgbClr>
                </a:solidFill>
                <a:latin typeface="Arial Rounded MT Bold" panose="020F0704030504030204" pitchFamily="34" charset="0"/>
              </a:rPr>
              <a:t>Rautjärven</a:t>
            </a:r>
            <a:r>
              <a:rPr lang="fi-FI" sz="4000" dirty="0">
                <a:solidFill>
                  <a:srgbClr val="4472C4">
                    <a:lumMod val="20000"/>
                    <a:lumOff val="80000"/>
                  </a:srgbClr>
                </a:solidFill>
                <a:latin typeface="Bauhaus 93" panose="04030905020B02020C02" pitchFamily="82" charset="0"/>
              </a:rPr>
              <a:t> </a:t>
            </a:r>
            <a:r>
              <a:rPr lang="fi-FI" sz="4000" dirty="0">
                <a:solidFill>
                  <a:srgbClr val="4472C4">
                    <a:lumMod val="20000"/>
                    <a:lumOff val="80000"/>
                  </a:srgbClr>
                </a:solidFill>
                <a:latin typeface="Arial Rounded MT Bold" panose="020F0704030504030204" pitchFamily="34" charset="0"/>
              </a:rPr>
              <a:t>tulevaisuusskenaariot</a:t>
            </a:r>
            <a:r>
              <a:rPr lang="fi-FI" sz="4000" dirty="0">
                <a:solidFill>
                  <a:srgbClr val="4472C4">
                    <a:lumMod val="20000"/>
                    <a:lumOff val="80000"/>
                  </a:srgbClr>
                </a:solidFill>
                <a:latin typeface="Bauhaus 93" panose="04030905020B02020C02" pitchFamily="82" charset="0"/>
              </a:rPr>
              <a:t> </a:t>
            </a:r>
            <a:r>
              <a:rPr lang="fi-FI" sz="4000" dirty="0">
                <a:solidFill>
                  <a:srgbClr val="4472C4">
                    <a:lumMod val="20000"/>
                    <a:lumOff val="80000"/>
                  </a:srgbClr>
                </a:solidFill>
                <a:latin typeface="Arial Rounded MT Bold" panose="020F0704030504030204" pitchFamily="34" charset="0"/>
              </a:rPr>
              <a:t>2030</a:t>
            </a:r>
          </a:p>
        </p:txBody>
      </p:sp>
      <p:sp>
        <p:nvSpPr>
          <p:cNvPr id="2" name="Päivämäärän paikkamerkki 1">
            <a:extLst>
              <a:ext uri="{FF2B5EF4-FFF2-40B4-BE49-F238E27FC236}">
                <a16:creationId xmlns:a16="http://schemas.microsoft.com/office/drawing/2014/main" id="{2F0B2DD4-7D88-4AC7-9B14-8C81449483DD}"/>
              </a:ext>
            </a:extLst>
          </p:cNvPr>
          <p:cNvSpPr>
            <a:spLocks noGrp="1"/>
          </p:cNvSpPr>
          <p:nvPr>
            <p:ph type="dt" sz="half" idx="10"/>
          </p:nvPr>
        </p:nvSpPr>
        <p:spPr/>
        <p:txBody>
          <a:bodyPr/>
          <a:lstStyle/>
          <a:p>
            <a:fld id="{06C075A9-D5BC-4A7D-99BB-0492C38CCD0A}" type="datetime1">
              <a:rPr lang="fi-FI" smtClean="0"/>
              <a:t>12.1.2021</a:t>
            </a:fld>
            <a:endParaRPr lang="fi-FI"/>
          </a:p>
        </p:txBody>
      </p:sp>
    </p:spTree>
    <p:extLst>
      <p:ext uri="{BB962C8B-B14F-4D97-AF65-F5344CB8AC3E}">
        <p14:creationId xmlns:p14="http://schemas.microsoft.com/office/powerpoint/2010/main" val="3207613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a:solidFill>
                  <a:srgbClr val="2F4ED1"/>
                </a:solidFill>
                <a:latin typeface="Arial Rounded MT Bold" panose="020F0704030504030204" pitchFamily="34" charset="0"/>
              </a:rPr>
              <a:t>Strategiset tavoitteet</a:t>
            </a:r>
          </a:p>
        </p:txBody>
      </p:sp>
      <p:sp>
        <p:nvSpPr>
          <p:cNvPr id="3" name="Alaotsikko 2"/>
          <p:cNvSpPr>
            <a:spLocks noGrp="1"/>
          </p:cNvSpPr>
          <p:nvPr>
            <p:ph type="subTitle" idx="1"/>
          </p:nvPr>
        </p:nvSpPr>
        <p:spPr>
          <a:xfrm>
            <a:off x="1524000" y="3602037"/>
            <a:ext cx="9144000" cy="2312201"/>
          </a:xfrm>
        </p:spPr>
        <p:txBody>
          <a:bodyPr>
            <a:normAutofit fontScale="77500" lnSpcReduction="20000"/>
          </a:bodyPr>
          <a:lstStyle/>
          <a:p>
            <a:r>
              <a:rPr lang="fi-FI" dirty="0"/>
              <a:t>Tavoitetila 2030</a:t>
            </a:r>
          </a:p>
          <a:p>
            <a:r>
              <a:rPr lang="fi-FI" dirty="0"/>
              <a:t>Muuttovoitto edellytys suunnan muutokseen</a:t>
            </a:r>
          </a:p>
          <a:p>
            <a:r>
              <a:rPr lang="fi-FI" dirty="0"/>
              <a:t>Tasapainoinen kuntatalous</a:t>
            </a:r>
          </a:p>
          <a:p>
            <a:r>
              <a:rPr lang="fi-FI" dirty="0"/>
              <a:t>Perheystävällinen hyvän elämän Rautjärvi</a:t>
            </a:r>
          </a:p>
          <a:p>
            <a:r>
              <a:rPr lang="fi-FI" dirty="0"/>
              <a:t>Laadukas oppimisympäristö ja monipuoliset kouluttautumismahdollisuudet</a:t>
            </a:r>
          </a:p>
          <a:p>
            <a:r>
              <a:rPr lang="fi-FI" dirty="0"/>
              <a:t>Kulku- ja etätyöyhteydet tukevat kestävää kehitystä ja palvelujen saavutettavuutta</a:t>
            </a:r>
          </a:p>
          <a:p>
            <a:r>
              <a:rPr lang="fi-FI" dirty="0"/>
              <a:t>Rautjärvi on vetovoimainen luonto- ja retkeilymatkailukohde</a:t>
            </a:r>
          </a:p>
        </p:txBody>
      </p:sp>
      <p:sp>
        <p:nvSpPr>
          <p:cNvPr id="5" name="Alatunnisteen paikkamerkki 4"/>
          <p:cNvSpPr>
            <a:spLocks noGrp="1"/>
          </p:cNvSpPr>
          <p:nvPr>
            <p:ph type="ftr" sz="quarter" idx="11"/>
          </p:nvPr>
        </p:nvSpPr>
        <p:spPr/>
        <p:txBody>
          <a:bodyPr/>
          <a:lstStyle/>
          <a:p>
            <a:r>
              <a:rPr lang="fi-FI"/>
              <a:t>Rautjärven kuntastrategia 2020 - 2025</a:t>
            </a:r>
          </a:p>
        </p:txBody>
      </p:sp>
      <p:pic>
        <p:nvPicPr>
          <p:cNvPr id="7" name="Kuva 6"/>
          <p:cNvPicPr>
            <a:picLocks noChangeAspect="1"/>
          </p:cNvPicPr>
          <p:nvPr/>
        </p:nvPicPr>
        <p:blipFill>
          <a:blip r:embed="rId3"/>
          <a:stretch>
            <a:fillRect/>
          </a:stretch>
        </p:blipFill>
        <p:spPr>
          <a:xfrm>
            <a:off x="10384452" y="534087"/>
            <a:ext cx="969348" cy="987638"/>
          </a:xfrm>
          <a:prstGeom prst="rect">
            <a:avLst/>
          </a:prstGeom>
        </p:spPr>
      </p:pic>
      <p:sp>
        <p:nvSpPr>
          <p:cNvPr id="8" name="Päivämäärän paikkamerkki 7"/>
          <p:cNvSpPr>
            <a:spLocks noGrp="1"/>
          </p:cNvSpPr>
          <p:nvPr>
            <p:ph type="dt" sz="half" idx="10"/>
          </p:nvPr>
        </p:nvSpPr>
        <p:spPr/>
        <p:txBody>
          <a:bodyPr/>
          <a:lstStyle/>
          <a:p>
            <a:fld id="{3F6A2398-02F3-451A-BFD8-DFDA32B01952}" type="datetime1">
              <a:rPr lang="fi-FI" smtClean="0"/>
              <a:t>12.1.2021</a:t>
            </a:fld>
            <a:endParaRPr lang="fi-FI"/>
          </a:p>
        </p:txBody>
      </p:sp>
      <p:sp>
        <p:nvSpPr>
          <p:cNvPr id="9" name="Dian numeron paikkamerkki 8"/>
          <p:cNvSpPr>
            <a:spLocks noGrp="1"/>
          </p:cNvSpPr>
          <p:nvPr>
            <p:ph type="sldNum" sz="quarter" idx="12"/>
          </p:nvPr>
        </p:nvSpPr>
        <p:spPr/>
        <p:txBody>
          <a:bodyPr/>
          <a:lstStyle/>
          <a:p>
            <a:fld id="{468399EC-FDA3-489E-A221-338D55D3F9CE}" type="slidenum">
              <a:rPr lang="fi-FI" smtClean="0"/>
              <a:t>18</a:t>
            </a:fld>
            <a:endParaRPr lang="fi-FI"/>
          </a:p>
        </p:txBody>
      </p:sp>
    </p:spTree>
    <p:extLst>
      <p:ext uri="{BB962C8B-B14F-4D97-AF65-F5344CB8AC3E}">
        <p14:creationId xmlns:p14="http://schemas.microsoft.com/office/powerpoint/2010/main" val="16489050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a:t>Tavoitetila 2030</a:t>
            </a:r>
          </a:p>
        </p:txBody>
      </p:sp>
      <p:sp>
        <p:nvSpPr>
          <p:cNvPr id="3" name="Sisällön paikkamerkki 2"/>
          <p:cNvSpPr>
            <a:spLocks noGrp="1"/>
          </p:cNvSpPr>
          <p:nvPr>
            <p:ph idx="1"/>
          </p:nvPr>
        </p:nvSpPr>
        <p:spPr/>
        <p:txBody>
          <a:bodyPr>
            <a:normAutofit lnSpcReduction="10000"/>
          </a:bodyPr>
          <a:lstStyle/>
          <a:p>
            <a:r>
              <a:rPr lang="fi-FI" dirty="0"/>
              <a:t>Kunta on itsenäinen</a:t>
            </a:r>
          </a:p>
          <a:p>
            <a:r>
              <a:rPr lang="fi-FI" dirty="0"/>
              <a:t>Asukasluku 3028</a:t>
            </a:r>
          </a:p>
          <a:p>
            <a:r>
              <a:rPr lang="fi-FI" dirty="0"/>
              <a:t>Kunnan muuttovoitto 2018 – 2030 keskimäärin 25 hlöä/ vuosi</a:t>
            </a:r>
          </a:p>
          <a:p>
            <a:r>
              <a:rPr lang="fi-FI" dirty="0"/>
              <a:t>Työvoima 1273 (- 315 henkilöä eli 19 % vuodesta 2018)</a:t>
            </a:r>
          </a:p>
          <a:p>
            <a:r>
              <a:rPr lang="fi-FI" dirty="0"/>
              <a:t>Alle 6-vuotiaita 111 ja peruskouluikäisiä 181</a:t>
            </a:r>
          </a:p>
          <a:p>
            <a:r>
              <a:rPr lang="fi-FI" dirty="0"/>
              <a:t>Yrittäjyys hyödyntää myös kansainvälisiä markkinoita ja </a:t>
            </a:r>
            <a:r>
              <a:rPr lang="fi-FI" dirty="0" err="1"/>
              <a:t>asiakkuuksia</a:t>
            </a:r>
            <a:endParaRPr lang="fi-FI" dirty="0"/>
          </a:p>
          <a:p>
            <a:r>
              <a:rPr lang="fi-FI" dirty="0"/>
              <a:t>Yrittäjäilmapiiri kannustaa yrityksiä kehittymään</a:t>
            </a:r>
          </a:p>
          <a:p>
            <a:r>
              <a:rPr lang="fi-FI" dirty="0"/>
              <a:t>Aktiivinen järjestötoiminta tukee kuntalaisten hyvinvointia</a:t>
            </a:r>
          </a:p>
          <a:p>
            <a:r>
              <a:rPr lang="fi-FI" dirty="0"/>
              <a:t>Kuntatalous on tasapainossa</a:t>
            </a:r>
          </a:p>
          <a:p>
            <a:endParaRPr lang="fi-FI" dirty="0"/>
          </a:p>
        </p:txBody>
      </p:sp>
      <p:pic>
        <p:nvPicPr>
          <p:cNvPr id="4" name="Kuva 3"/>
          <p:cNvPicPr>
            <a:picLocks noChangeAspect="1"/>
          </p:cNvPicPr>
          <p:nvPr/>
        </p:nvPicPr>
        <p:blipFill>
          <a:blip r:embed="rId2"/>
          <a:stretch>
            <a:fillRect/>
          </a:stretch>
        </p:blipFill>
        <p:spPr>
          <a:xfrm>
            <a:off x="10384452" y="534087"/>
            <a:ext cx="969348" cy="987638"/>
          </a:xfrm>
          <a:prstGeom prst="rect">
            <a:avLst/>
          </a:prstGeom>
        </p:spPr>
      </p:pic>
      <p:sp>
        <p:nvSpPr>
          <p:cNvPr id="5" name="Alatunnisteen paikkamerkki 4"/>
          <p:cNvSpPr>
            <a:spLocks noGrp="1"/>
          </p:cNvSpPr>
          <p:nvPr>
            <p:ph type="ftr" sz="quarter" idx="11"/>
          </p:nvPr>
        </p:nvSpPr>
        <p:spPr/>
        <p:txBody>
          <a:bodyPr/>
          <a:lstStyle/>
          <a:p>
            <a:r>
              <a:rPr lang="fi-FI"/>
              <a:t>Rautjärven kuntastrategia 2020 - 2025</a:t>
            </a:r>
          </a:p>
        </p:txBody>
      </p:sp>
      <p:sp>
        <p:nvSpPr>
          <p:cNvPr id="6" name="Dian numeron paikkamerkki 5"/>
          <p:cNvSpPr>
            <a:spLocks noGrp="1"/>
          </p:cNvSpPr>
          <p:nvPr>
            <p:ph type="sldNum" sz="quarter" idx="12"/>
          </p:nvPr>
        </p:nvSpPr>
        <p:spPr/>
        <p:txBody>
          <a:bodyPr/>
          <a:lstStyle/>
          <a:p>
            <a:fld id="{468399EC-FDA3-489E-A221-338D55D3F9CE}" type="slidenum">
              <a:rPr lang="fi-FI" smtClean="0"/>
              <a:t>19</a:t>
            </a:fld>
            <a:endParaRPr lang="fi-FI"/>
          </a:p>
        </p:txBody>
      </p:sp>
      <p:sp>
        <p:nvSpPr>
          <p:cNvPr id="7" name="Päivämäärän paikkamerkki 6">
            <a:extLst>
              <a:ext uri="{FF2B5EF4-FFF2-40B4-BE49-F238E27FC236}">
                <a16:creationId xmlns:a16="http://schemas.microsoft.com/office/drawing/2014/main" id="{CC9D1D27-801D-4F62-90C5-20E0797B6B38}"/>
              </a:ext>
            </a:extLst>
          </p:cNvPr>
          <p:cNvSpPr>
            <a:spLocks noGrp="1"/>
          </p:cNvSpPr>
          <p:nvPr>
            <p:ph type="dt" sz="half" idx="10"/>
          </p:nvPr>
        </p:nvSpPr>
        <p:spPr/>
        <p:txBody>
          <a:bodyPr/>
          <a:lstStyle/>
          <a:p>
            <a:fld id="{E97C3E0B-72F8-4663-A4DE-54B7921C3020}" type="datetime1">
              <a:rPr lang="fi-FI" smtClean="0"/>
              <a:t>12.1.2021</a:t>
            </a:fld>
            <a:endParaRPr lang="fi-FI"/>
          </a:p>
        </p:txBody>
      </p:sp>
    </p:spTree>
    <p:extLst>
      <p:ext uri="{BB962C8B-B14F-4D97-AF65-F5344CB8AC3E}">
        <p14:creationId xmlns:p14="http://schemas.microsoft.com/office/powerpoint/2010/main" val="1651562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Sisällysluettelo</a:t>
            </a:r>
          </a:p>
        </p:txBody>
      </p:sp>
      <p:sp>
        <p:nvSpPr>
          <p:cNvPr id="3" name="Sisällön paikkamerkki 2"/>
          <p:cNvSpPr>
            <a:spLocks noGrp="1"/>
          </p:cNvSpPr>
          <p:nvPr>
            <p:ph idx="1"/>
          </p:nvPr>
        </p:nvSpPr>
        <p:spPr/>
        <p:txBody>
          <a:bodyPr>
            <a:normAutofit/>
          </a:bodyPr>
          <a:lstStyle/>
          <a:p>
            <a:pPr marL="0" indent="0">
              <a:buNone/>
            </a:pPr>
            <a:r>
              <a:rPr lang="fi-FI" dirty="0"/>
              <a:t>Johdanto kuntastrategiaan						3</a:t>
            </a:r>
          </a:p>
          <a:p>
            <a:pPr marL="0" indent="0">
              <a:buNone/>
            </a:pPr>
            <a:r>
              <a:rPr lang="fi-FI" dirty="0"/>
              <a:t>Rautjärven kunnan arvot ja visio					4</a:t>
            </a:r>
          </a:p>
          <a:p>
            <a:pPr marL="0" indent="0">
              <a:buNone/>
            </a:pPr>
            <a:r>
              <a:rPr lang="fi-FI" dirty="0"/>
              <a:t>Arvio nykytilasta								5</a:t>
            </a:r>
          </a:p>
          <a:p>
            <a:pPr marL="0" indent="0">
              <a:buNone/>
            </a:pPr>
            <a:r>
              <a:rPr lang="fi-FI" dirty="0"/>
              <a:t>Arvio toimintaympäristön muutoksista ja vaikutuksista		11</a:t>
            </a:r>
          </a:p>
          <a:p>
            <a:pPr marL="0" indent="0">
              <a:buNone/>
            </a:pPr>
            <a:r>
              <a:rPr lang="fi-FI" dirty="0"/>
              <a:t>Strategiset tavoitteet							17</a:t>
            </a:r>
          </a:p>
          <a:p>
            <a:pPr marL="0" indent="0">
              <a:buNone/>
            </a:pPr>
            <a:r>
              <a:rPr lang="fi-FI" dirty="0"/>
              <a:t>Strategian vaikutusten arviointi						25</a:t>
            </a:r>
          </a:p>
          <a:p>
            <a:pPr marL="0" indent="0">
              <a:buNone/>
            </a:pPr>
            <a:r>
              <a:rPr lang="fi-FI" dirty="0"/>
              <a:t>Strategian toimeenpano ja toteutumisen arviointi			29</a:t>
            </a:r>
          </a:p>
        </p:txBody>
      </p:sp>
      <p:pic>
        <p:nvPicPr>
          <p:cNvPr id="4" name="Kuva 3"/>
          <p:cNvPicPr>
            <a:picLocks noChangeAspect="1"/>
          </p:cNvPicPr>
          <p:nvPr/>
        </p:nvPicPr>
        <p:blipFill>
          <a:blip r:embed="rId2"/>
          <a:stretch>
            <a:fillRect/>
          </a:stretch>
        </p:blipFill>
        <p:spPr>
          <a:xfrm>
            <a:off x="10384452" y="534087"/>
            <a:ext cx="969348" cy="987638"/>
          </a:xfrm>
          <a:prstGeom prst="rect">
            <a:avLst/>
          </a:prstGeom>
        </p:spPr>
      </p:pic>
      <p:sp>
        <p:nvSpPr>
          <p:cNvPr id="5" name="Alatunnisteen paikkamerkki 4"/>
          <p:cNvSpPr>
            <a:spLocks noGrp="1"/>
          </p:cNvSpPr>
          <p:nvPr>
            <p:ph type="ftr" sz="quarter" idx="11"/>
          </p:nvPr>
        </p:nvSpPr>
        <p:spPr/>
        <p:txBody>
          <a:bodyPr/>
          <a:lstStyle/>
          <a:p>
            <a:r>
              <a:rPr lang="fi-FI"/>
              <a:t>Rautjärven kuntastrategia 2020 - 2025</a:t>
            </a:r>
          </a:p>
        </p:txBody>
      </p:sp>
      <p:sp>
        <p:nvSpPr>
          <p:cNvPr id="6" name="Päivämäärän paikkamerkki 5"/>
          <p:cNvSpPr>
            <a:spLocks noGrp="1"/>
          </p:cNvSpPr>
          <p:nvPr>
            <p:ph type="dt" sz="half" idx="10"/>
          </p:nvPr>
        </p:nvSpPr>
        <p:spPr/>
        <p:txBody>
          <a:bodyPr/>
          <a:lstStyle/>
          <a:p>
            <a:fld id="{FB40A0DC-17F9-4BF8-B85B-0A7E405F9148}" type="datetime1">
              <a:rPr lang="fi-FI" smtClean="0"/>
              <a:t>12.1.2021</a:t>
            </a:fld>
            <a:endParaRPr lang="fi-FI"/>
          </a:p>
        </p:txBody>
      </p:sp>
      <p:sp>
        <p:nvSpPr>
          <p:cNvPr id="7" name="Dian numeron paikkamerkki 6"/>
          <p:cNvSpPr>
            <a:spLocks noGrp="1"/>
          </p:cNvSpPr>
          <p:nvPr>
            <p:ph type="sldNum" sz="quarter" idx="12"/>
          </p:nvPr>
        </p:nvSpPr>
        <p:spPr/>
        <p:txBody>
          <a:bodyPr/>
          <a:lstStyle/>
          <a:p>
            <a:fld id="{468399EC-FDA3-489E-A221-338D55D3F9CE}" type="slidenum">
              <a:rPr lang="fi-FI" smtClean="0"/>
              <a:t>2</a:t>
            </a:fld>
            <a:endParaRPr lang="fi-FI"/>
          </a:p>
        </p:txBody>
      </p:sp>
    </p:spTree>
    <p:extLst>
      <p:ext uri="{BB962C8B-B14F-4D97-AF65-F5344CB8AC3E}">
        <p14:creationId xmlns:p14="http://schemas.microsoft.com/office/powerpoint/2010/main" val="18224071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a:t>Muuttovoitto edellytys</a:t>
            </a:r>
            <a:br>
              <a:rPr lang="fi-FI" dirty="0"/>
            </a:br>
            <a:r>
              <a:rPr lang="fi-FI" dirty="0"/>
              <a:t>suunnan muutokseen</a:t>
            </a:r>
          </a:p>
        </p:txBody>
      </p:sp>
      <p:sp>
        <p:nvSpPr>
          <p:cNvPr id="3" name="Sisällön paikkamerkki 2"/>
          <p:cNvSpPr>
            <a:spLocks noGrp="1"/>
          </p:cNvSpPr>
          <p:nvPr>
            <p:ph idx="1"/>
          </p:nvPr>
        </p:nvSpPr>
        <p:spPr>
          <a:xfrm>
            <a:off x="838199" y="1825625"/>
            <a:ext cx="10973499" cy="4351338"/>
          </a:xfrm>
        </p:spPr>
        <p:txBody>
          <a:bodyPr>
            <a:normAutofit/>
          </a:bodyPr>
          <a:lstStyle/>
          <a:p>
            <a:pPr marL="0" indent="0">
              <a:buNone/>
            </a:pPr>
            <a:r>
              <a:rPr lang="fi-FI" dirty="0"/>
              <a:t>Tavoitetila</a:t>
            </a:r>
          </a:p>
          <a:p>
            <a:r>
              <a:rPr lang="fi-FI" dirty="0"/>
              <a:t>Kunnassa asuvan työvoiman määrä mahdollistaa kehityksen</a:t>
            </a:r>
          </a:p>
          <a:p>
            <a:r>
              <a:rPr lang="fi-FI" dirty="0"/>
              <a:t>Palveluja mahdollista tuottaa paikkakunnalla</a:t>
            </a:r>
          </a:p>
          <a:p>
            <a:pPr marL="0" indent="0">
              <a:buNone/>
            </a:pPr>
            <a:endParaRPr lang="fi-FI" dirty="0"/>
          </a:p>
          <a:p>
            <a:pPr marL="0" indent="0">
              <a:buNone/>
            </a:pPr>
            <a:r>
              <a:rPr lang="fi-FI" dirty="0"/>
              <a:t>Arviointikriteerit ja tavoitetasot 2025</a:t>
            </a:r>
          </a:p>
          <a:p>
            <a:r>
              <a:rPr lang="fi-FI" dirty="0"/>
              <a:t>Väkiluku 3 000 henkilöä</a:t>
            </a:r>
          </a:p>
          <a:p>
            <a:r>
              <a:rPr lang="fi-FI" dirty="0"/>
              <a:t>Muuttovoitto keskimäärin 25 henkilöä vuodessa</a:t>
            </a:r>
          </a:p>
          <a:p>
            <a:pPr marL="0" indent="0">
              <a:buNone/>
            </a:pPr>
            <a:endParaRPr lang="fi-FI" dirty="0"/>
          </a:p>
          <a:p>
            <a:pPr marL="0" indent="0">
              <a:buNone/>
            </a:pPr>
            <a:endParaRPr lang="fi-FI" dirty="0"/>
          </a:p>
          <a:p>
            <a:pPr marL="0" indent="0">
              <a:buNone/>
            </a:pPr>
            <a:endParaRPr lang="fi-FI" dirty="0"/>
          </a:p>
          <a:p>
            <a:pPr marL="0" indent="0">
              <a:buNone/>
            </a:pPr>
            <a:endParaRPr lang="fi-FI" dirty="0"/>
          </a:p>
          <a:p>
            <a:pPr marL="0" indent="0">
              <a:buNone/>
            </a:pPr>
            <a:endParaRPr lang="fi-FI" dirty="0"/>
          </a:p>
        </p:txBody>
      </p:sp>
      <p:sp>
        <p:nvSpPr>
          <p:cNvPr id="5" name="Alatunnisteen paikkamerkki 4"/>
          <p:cNvSpPr>
            <a:spLocks noGrp="1"/>
          </p:cNvSpPr>
          <p:nvPr>
            <p:ph type="ftr" sz="quarter" idx="11"/>
          </p:nvPr>
        </p:nvSpPr>
        <p:spPr/>
        <p:txBody>
          <a:bodyPr/>
          <a:lstStyle/>
          <a:p>
            <a:r>
              <a:rPr lang="fi-FI">
                <a:solidFill>
                  <a:prstClr val="black">
                    <a:tint val="75000"/>
                  </a:prstClr>
                </a:solidFill>
              </a:rPr>
              <a:t>Rautjärven kuntastrategia 2020 - 2025</a:t>
            </a:r>
          </a:p>
        </p:txBody>
      </p:sp>
      <p:sp>
        <p:nvSpPr>
          <p:cNvPr id="6" name="Dian numeron paikkamerkki 5"/>
          <p:cNvSpPr>
            <a:spLocks noGrp="1"/>
          </p:cNvSpPr>
          <p:nvPr>
            <p:ph type="sldNum" sz="quarter" idx="12"/>
          </p:nvPr>
        </p:nvSpPr>
        <p:spPr/>
        <p:txBody>
          <a:bodyPr/>
          <a:lstStyle/>
          <a:p>
            <a:fld id="{468399EC-FDA3-489E-A221-338D55D3F9CE}" type="slidenum">
              <a:rPr lang="fi-FI" smtClean="0">
                <a:solidFill>
                  <a:prstClr val="black">
                    <a:tint val="75000"/>
                  </a:prstClr>
                </a:solidFill>
              </a:rPr>
              <a:pPr/>
              <a:t>20</a:t>
            </a:fld>
            <a:endParaRPr lang="fi-FI">
              <a:solidFill>
                <a:prstClr val="black">
                  <a:tint val="75000"/>
                </a:prstClr>
              </a:solidFill>
            </a:endParaRPr>
          </a:p>
        </p:txBody>
      </p:sp>
      <p:pic>
        <p:nvPicPr>
          <p:cNvPr id="7" name="Kuva 6"/>
          <p:cNvPicPr>
            <a:picLocks noChangeAspect="1"/>
          </p:cNvPicPr>
          <p:nvPr/>
        </p:nvPicPr>
        <p:blipFill>
          <a:blip r:embed="rId2"/>
          <a:stretch>
            <a:fillRect/>
          </a:stretch>
        </p:blipFill>
        <p:spPr>
          <a:xfrm>
            <a:off x="10384452" y="534087"/>
            <a:ext cx="969348" cy="987638"/>
          </a:xfrm>
          <a:prstGeom prst="rect">
            <a:avLst/>
          </a:prstGeom>
        </p:spPr>
      </p:pic>
      <p:sp>
        <p:nvSpPr>
          <p:cNvPr id="4" name="Päivämäärän paikkamerkki 3">
            <a:extLst>
              <a:ext uri="{FF2B5EF4-FFF2-40B4-BE49-F238E27FC236}">
                <a16:creationId xmlns:a16="http://schemas.microsoft.com/office/drawing/2014/main" id="{CDD2A518-036F-433A-93ED-C93C0F192C79}"/>
              </a:ext>
            </a:extLst>
          </p:cNvPr>
          <p:cNvSpPr>
            <a:spLocks noGrp="1"/>
          </p:cNvSpPr>
          <p:nvPr>
            <p:ph type="dt" sz="half" idx="10"/>
          </p:nvPr>
        </p:nvSpPr>
        <p:spPr/>
        <p:txBody>
          <a:bodyPr/>
          <a:lstStyle/>
          <a:p>
            <a:fld id="{C7E2A3A7-37AB-43BF-9242-CF69B1209749}" type="datetime1">
              <a:rPr lang="fi-FI" smtClean="0"/>
              <a:t>12.1.2021</a:t>
            </a:fld>
            <a:endParaRPr lang="fi-FI"/>
          </a:p>
        </p:txBody>
      </p:sp>
      <p:graphicFrame>
        <p:nvGraphicFramePr>
          <p:cNvPr id="8" name="Kaavio 7">
            <a:extLst>
              <a:ext uri="{FF2B5EF4-FFF2-40B4-BE49-F238E27FC236}">
                <a16:creationId xmlns:a16="http://schemas.microsoft.com/office/drawing/2014/main" id="{66D7E30A-605F-4773-9DE9-D887D328DBF1}"/>
              </a:ext>
            </a:extLst>
          </p:cNvPr>
          <p:cNvGraphicFramePr>
            <a:graphicFrameLocks/>
          </p:cNvGraphicFramePr>
          <p:nvPr>
            <p:extLst>
              <p:ext uri="{D42A27DB-BD31-4B8C-83A1-F6EECF244321}">
                <p14:modId xmlns:p14="http://schemas.microsoft.com/office/powerpoint/2010/main" val="2956950608"/>
              </p:ext>
            </p:extLst>
          </p:nvPr>
        </p:nvGraphicFramePr>
        <p:xfrm>
          <a:off x="6711891" y="2978885"/>
          <a:ext cx="4800601" cy="204481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67547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a:t>Tasapainoinen kuntatalous</a:t>
            </a:r>
          </a:p>
        </p:txBody>
      </p:sp>
      <p:sp>
        <p:nvSpPr>
          <p:cNvPr id="3" name="Sisällön paikkamerkki 2"/>
          <p:cNvSpPr>
            <a:spLocks noGrp="1"/>
          </p:cNvSpPr>
          <p:nvPr>
            <p:ph idx="1"/>
          </p:nvPr>
        </p:nvSpPr>
        <p:spPr/>
        <p:txBody>
          <a:bodyPr>
            <a:normAutofit fontScale="55000" lnSpcReduction="20000"/>
          </a:bodyPr>
          <a:lstStyle/>
          <a:p>
            <a:pPr marL="0" indent="0">
              <a:buNone/>
            </a:pPr>
            <a:r>
              <a:rPr lang="fi-FI" dirty="0"/>
              <a:t>Tavoitetila</a:t>
            </a:r>
          </a:p>
          <a:p>
            <a:pPr lvl="1"/>
            <a:r>
              <a:rPr lang="fi-FI" dirty="0"/>
              <a:t>Kunnan menojen, tulojen ja rahoituksen tasapaino</a:t>
            </a:r>
          </a:p>
          <a:p>
            <a:pPr lvl="1"/>
            <a:r>
              <a:rPr lang="fi-FI" dirty="0"/>
              <a:t>Työllisyyden turvaaminen, työpaikkatarjonnan ja työvoiman kohtaaminen</a:t>
            </a:r>
          </a:p>
          <a:p>
            <a:pPr marL="0" indent="0">
              <a:buNone/>
            </a:pPr>
            <a:r>
              <a:rPr lang="fi-FI" dirty="0"/>
              <a:t>Toimenpiteet</a:t>
            </a:r>
          </a:p>
          <a:p>
            <a:pPr lvl="1"/>
            <a:r>
              <a:rPr lang="fi-FI" dirty="0"/>
              <a:t>Kunnan toiminnan tuottavuuden lisääminen</a:t>
            </a:r>
          </a:p>
          <a:p>
            <a:pPr lvl="2"/>
            <a:r>
              <a:rPr lang="fi-FI" dirty="0"/>
              <a:t>Digipalvelujen laajentaminen ja tehokas käyttö</a:t>
            </a:r>
          </a:p>
          <a:p>
            <a:pPr lvl="2"/>
            <a:r>
              <a:rPr lang="fi-FI" dirty="0"/>
              <a:t>Toimintaprosessit on kuvattu ja arvioitu</a:t>
            </a:r>
          </a:p>
          <a:p>
            <a:pPr lvl="2"/>
            <a:r>
              <a:rPr lang="fi-FI" dirty="0"/>
              <a:t>Seutukunnallinen ja maakunnallinen yhteistyö</a:t>
            </a:r>
          </a:p>
          <a:p>
            <a:pPr lvl="1"/>
            <a:r>
              <a:rPr lang="fi-FI" dirty="0"/>
              <a:t>Työllisyys- ja yrittäjyysohjelman laadinta ja toimeenpano</a:t>
            </a:r>
          </a:p>
          <a:p>
            <a:pPr lvl="2"/>
            <a:r>
              <a:rPr lang="fi-FI" dirty="0"/>
              <a:t>Varhaiset aktivointitoimenpiteet</a:t>
            </a:r>
          </a:p>
          <a:p>
            <a:pPr lvl="2"/>
            <a:r>
              <a:rPr lang="fi-FI" dirty="0"/>
              <a:t>Työpaikkojen markkinointi ja rekrytoinnin tukeminen</a:t>
            </a:r>
          </a:p>
          <a:p>
            <a:pPr lvl="2"/>
            <a:r>
              <a:rPr lang="fi-FI" dirty="0"/>
              <a:t>Yritysryhmähankkeet</a:t>
            </a:r>
          </a:p>
          <a:p>
            <a:pPr marL="0" indent="0">
              <a:buNone/>
            </a:pPr>
            <a:r>
              <a:rPr lang="fi-FI" dirty="0"/>
              <a:t>Arviointikriteerit ja tavoitetaso 2025</a:t>
            </a:r>
          </a:p>
          <a:p>
            <a:pPr lvl="1"/>
            <a:r>
              <a:rPr lang="fi-FI" dirty="0"/>
              <a:t>Vuosikate suhteessa poistoihin</a:t>
            </a:r>
          </a:p>
          <a:p>
            <a:pPr lvl="1"/>
            <a:r>
              <a:rPr lang="fi-FI" dirty="0"/>
              <a:t>Kunnan efektiivinen veroaste suhteessa muihin kuntiin</a:t>
            </a:r>
          </a:p>
          <a:p>
            <a:pPr lvl="1"/>
            <a:r>
              <a:rPr lang="fi-FI" dirty="0"/>
              <a:t>Käyttöönotettujen digitaalisten palvelujen määrä</a:t>
            </a:r>
          </a:p>
          <a:p>
            <a:pPr lvl="1"/>
            <a:r>
              <a:rPr lang="fi-FI" dirty="0"/>
              <a:t>Yksikkö- ja asukaskohtaisten kustannusten muutos</a:t>
            </a:r>
          </a:p>
          <a:p>
            <a:pPr lvl="1"/>
            <a:r>
              <a:rPr lang="fi-FI" dirty="0"/>
              <a:t>Työllisyysaste</a:t>
            </a:r>
          </a:p>
          <a:p>
            <a:pPr lvl="1"/>
            <a:r>
              <a:rPr lang="fi-FI" dirty="0"/>
              <a:t>Yritysten ja työpaikkojen määrä</a:t>
            </a:r>
          </a:p>
          <a:p>
            <a:pPr marL="0" indent="0">
              <a:buNone/>
            </a:pPr>
            <a:endParaRPr lang="fi-FI" dirty="0"/>
          </a:p>
          <a:p>
            <a:pPr marL="0" indent="0">
              <a:buNone/>
            </a:pPr>
            <a:endParaRPr lang="fi-FI" dirty="0"/>
          </a:p>
          <a:p>
            <a:pPr marL="0" indent="0">
              <a:buNone/>
            </a:pPr>
            <a:endParaRPr lang="fi-FI" dirty="0"/>
          </a:p>
          <a:p>
            <a:pPr marL="0" indent="0">
              <a:buNone/>
            </a:pPr>
            <a:endParaRPr lang="fi-FI" dirty="0"/>
          </a:p>
          <a:p>
            <a:pPr marL="0" indent="0">
              <a:buNone/>
            </a:pPr>
            <a:endParaRPr lang="fi-FI" dirty="0"/>
          </a:p>
          <a:p>
            <a:pPr marL="0" indent="0">
              <a:buNone/>
            </a:pPr>
            <a:endParaRPr lang="fi-FI" dirty="0"/>
          </a:p>
        </p:txBody>
      </p:sp>
      <p:sp>
        <p:nvSpPr>
          <p:cNvPr id="5" name="Alatunnisteen paikkamerkki 4"/>
          <p:cNvSpPr>
            <a:spLocks noGrp="1"/>
          </p:cNvSpPr>
          <p:nvPr>
            <p:ph type="ftr" sz="quarter" idx="11"/>
          </p:nvPr>
        </p:nvSpPr>
        <p:spPr/>
        <p:txBody>
          <a:bodyPr/>
          <a:lstStyle/>
          <a:p>
            <a:r>
              <a:rPr lang="fi-FI">
                <a:solidFill>
                  <a:prstClr val="black">
                    <a:tint val="75000"/>
                  </a:prstClr>
                </a:solidFill>
              </a:rPr>
              <a:t>Rautjärven kuntastrategia 2020 - 2025</a:t>
            </a:r>
          </a:p>
        </p:txBody>
      </p:sp>
      <p:sp>
        <p:nvSpPr>
          <p:cNvPr id="6" name="Dian numeron paikkamerkki 5"/>
          <p:cNvSpPr>
            <a:spLocks noGrp="1"/>
          </p:cNvSpPr>
          <p:nvPr>
            <p:ph type="sldNum" sz="quarter" idx="12"/>
          </p:nvPr>
        </p:nvSpPr>
        <p:spPr/>
        <p:txBody>
          <a:bodyPr/>
          <a:lstStyle/>
          <a:p>
            <a:fld id="{468399EC-FDA3-489E-A221-338D55D3F9CE}" type="slidenum">
              <a:rPr lang="fi-FI" smtClean="0">
                <a:solidFill>
                  <a:prstClr val="black">
                    <a:tint val="75000"/>
                  </a:prstClr>
                </a:solidFill>
              </a:rPr>
              <a:pPr/>
              <a:t>21</a:t>
            </a:fld>
            <a:endParaRPr lang="fi-FI">
              <a:solidFill>
                <a:prstClr val="black">
                  <a:tint val="75000"/>
                </a:prstClr>
              </a:solidFill>
            </a:endParaRPr>
          </a:p>
        </p:txBody>
      </p:sp>
      <p:pic>
        <p:nvPicPr>
          <p:cNvPr id="7" name="Kuva 6"/>
          <p:cNvPicPr>
            <a:picLocks noChangeAspect="1"/>
          </p:cNvPicPr>
          <p:nvPr/>
        </p:nvPicPr>
        <p:blipFill>
          <a:blip r:embed="rId2"/>
          <a:stretch>
            <a:fillRect/>
          </a:stretch>
        </p:blipFill>
        <p:spPr>
          <a:xfrm>
            <a:off x="10384452" y="534087"/>
            <a:ext cx="969348" cy="987638"/>
          </a:xfrm>
          <a:prstGeom prst="rect">
            <a:avLst/>
          </a:prstGeom>
        </p:spPr>
      </p:pic>
      <p:sp>
        <p:nvSpPr>
          <p:cNvPr id="4" name="Päivämäärän paikkamerkki 3">
            <a:extLst>
              <a:ext uri="{FF2B5EF4-FFF2-40B4-BE49-F238E27FC236}">
                <a16:creationId xmlns:a16="http://schemas.microsoft.com/office/drawing/2014/main" id="{6FF379DF-378B-4245-AC82-EEF081F46DDF}"/>
              </a:ext>
            </a:extLst>
          </p:cNvPr>
          <p:cNvSpPr>
            <a:spLocks noGrp="1"/>
          </p:cNvSpPr>
          <p:nvPr>
            <p:ph type="dt" sz="half" idx="10"/>
          </p:nvPr>
        </p:nvSpPr>
        <p:spPr/>
        <p:txBody>
          <a:bodyPr/>
          <a:lstStyle/>
          <a:p>
            <a:fld id="{1C571A7D-18E3-4999-A6AA-B92BB5668885}" type="datetime1">
              <a:rPr lang="fi-FI" smtClean="0"/>
              <a:t>12.1.2021</a:t>
            </a:fld>
            <a:endParaRPr lang="fi-FI"/>
          </a:p>
        </p:txBody>
      </p:sp>
    </p:spTree>
    <p:extLst>
      <p:ext uri="{BB962C8B-B14F-4D97-AF65-F5344CB8AC3E}">
        <p14:creationId xmlns:p14="http://schemas.microsoft.com/office/powerpoint/2010/main" val="326892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a:t>Perheystävällinen hyvän elämän Rautjärvi</a:t>
            </a:r>
          </a:p>
        </p:txBody>
      </p:sp>
      <p:sp>
        <p:nvSpPr>
          <p:cNvPr id="3" name="Sisällön paikkamerkki 2"/>
          <p:cNvSpPr>
            <a:spLocks noGrp="1"/>
          </p:cNvSpPr>
          <p:nvPr>
            <p:ph idx="1"/>
          </p:nvPr>
        </p:nvSpPr>
        <p:spPr/>
        <p:txBody>
          <a:bodyPr>
            <a:normAutofit fontScale="47500" lnSpcReduction="20000"/>
          </a:bodyPr>
          <a:lstStyle/>
          <a:p>
            <a:pPr marL="0" indent="0">
              <a:buNone/>
            </a:pPr>
            <a:r>
              <a:rPr lang="fi-FI" dirty="0"/>
              <a:t>Tavoitetila</a:t>
            </a:r>
          </a:p>
          <a:p>
            <a:pPr lvl="1"/>
            <a:r>
              <a:rPr lang="fi-FI" dirty="0"/>
              <a:t>Hyvinvoivat kuntalaiset</a:t>
            </a:r>
          </a:p>
          <a:p>
            <a:pPr lvl="1"/>
            <a:r>
              <a:rPr lang="fi-FI" dirty="0"/>
              <a:t>Työikäisen väestön ja lapsiperheiden muuttovoitto</a:t>
            </a:r>
          </a:p>
          <a:p>
            <a:pPr marL="0" indent="0">
              <a:buNone/>
            </a:pPr>
            <a:r>
              <a:rPr lang="fi-FI" dirty="0"/>
              <a:t>Toimenpiteet</a:t>
            </a:r>
          </a:p>
          <a:p>
            <a:pPr lvl="1"/>
            <a:r>
              <a:rPr lang="fi-FI" dirty="0"/>
              <a:t>Kuntalaisten osallistamisen aktivointi ja järjestötyön tukeminen</a:t>
            </a:r>
          </a:p>
          <a:p>
            <a:pPr lvl="2"/>
            <a:r>
              <a:rPr lang="fi-FI" dirty="0"/>
              <a:t>Kuntalaisten kuulemisen toimintamalli </a:t>
            </a:r>
          </a:p>
          <a:p>
            <a:pPr lvl="2"/>
            <a:r>
              <a:rPr lang="fi-FI" dirty="0"/>
              <a:t>Järjestöjen perustehtävän tukeminen ja sen liittäminen kunnan hyvinvointityön organisointiin</a:t>
            </a:r>
          </a:p>
          <a:p>
            <a:pPr lvl="1"/>
            <a:r>
              <a:rPr lang="fi-FI" dirty="0"/>
              <a:t>Varhaiskasvatuksen ja perusopetuksen järjestäminen ja harrastusmahdollisuuksien tukeminen perheiden arkea tukevalla tavalla</a:t>
            </a:r>
          </a:p>
          <a:p>
            <a:pPr lvl="2"/>
            <a:r>
              <a:rPr lang="fi-FI" dirty="0"/>
              <a:t>Varhaiskasvatus toteutetaan lähipalveluna</a:t>
            </a:r>
          </a:p>
          <a:p>
            <a:pPr lvl="2"/>
            <a:r>
              <a:rPr lang="fi-FI" dirty="0"/>
              <a:t>Varhaiskasvatus ja alkuopetus toimivat yhteistyössä</a:t>
            </a:r>
          </a:p>
          <a:p>
            <a:pPr lvl="2"/>
            <a:r>
              <a:rPr lang="fi-FI" dirty="0"/>
              <a:t>Kunta kehittää ja ylläpitää toimitiloja ja liikuntapaikkoja kysynnän laajuuden perusteella</a:t>
            </a:r>
          </a:p>
          <a:p>
            <a:pPr lvl="1"/>
            <a:r>
              <a:rPr lang="fi-FI" dirty="0"/>
              <a:t>Monimuotoisen asumisen tarjonnan tukeminen ja markkinointi</a:t>
            </a:r>
          </a:p>
          <a:p>
            <a:pPr lvl="2"/>
            <a:r>
              <a:rPr lang="fi-FI" dirty="0"/>
              <a:t>Asemanseudun poistuvien vuokra-asuntojen korvaaminen koulukiinteistön  esteettömillä asunnoilla</a:t>
            </a:r>
          </a:p>
          <a:p>
            <a:pPr lvl="2"/>
            <a:r>
              <a:rPr lang="fi-FI" dirty="0"/>
              <a:t>Kuntakonsernin vuokra-asuntojen vähentäminen Simpeleellä</a:t>
            </a:r>
          </a:p>
          <a:p>
            <a:pPr lvl="2"/>
            <a:r>
              <a:rPr lang="fi-FI" dirty="0"/>
              <a:t>Vapaana olevien asuntojen yhteismarkkinointikampanja</a:t>
            </a:r>
          </a:p>
          <a:p>
            <a:pPr lvl="1"/>
            <a:r>
              <a:rPr lang="fi-FI" dirty="0"/>
              <a:t>Pakolaisten vastaanotto 25 henkilöä vuodessa (kärkihanke) </a:t>
            </a:r>
          </a:p>
          <a:p>
            <a:pPr marL="0" indent="0">
              <a:buNone/>
            </a:pPr>
            <a:r>
              <a:rPr lang="fi-FI" dirty="0"/>
              <a:t>Arviointikriteerit ja tavoitetaso 2025</a:t>
            </a:r>
          </a:p>
          <a:p>
            <a:pPr lvl="1"/>
            <a:r>
              <a:rPr lang="fi-FI" dirty="0"/>
              <a:t>Kuntalaisten osallistumisaste ja palaute</a:t>
            </a:r>
          </a:p>
          <a:p>
            <a:pPr lvl="1"/>
            <a:r>
              <a:rPr lang="fi-FI" dirty="0"/>
              <a:t>Sitoutuneiden yhdistysten ja yhteistyökohteiden määrä</a:t>
            </a:r>
          </a:p>
          <a:p>
            <a:pPr lvl="1"/>
            <a:r>
              <a:rPr lang="fi-FI" dirty="0"/>
              <a:t>Asuntojen käyttöaste</a:t>
            </a:r>
          </a:p>
          <a:p>
            <a:pPr lvl="1"/>
            <a:r>
              <a:rPr lang="fi-FI" dirty="0"/>
              <a:t>Perheiden pysyvyys Rautjärvellä</a:t>
            </a:r>
          </a:p>
          <a:p>
            <a:pPr lvl="1"/>
            <a:r>
              <a:rPr lang="fi-FI" dirty="0"/>
              <a:t>Lasten ja nuorten hyvinvointi</a:t>
            </a:r>
          </a:p>
          <a:p>
            <a:pPr marL="0" indent="0">
              <a:buNone/>
            </a:pPr>
            <a:endParaRPr lang="fi-FI" dirty="0"/>
          </a:p>
          <a:p>
            <a:pPr marL="0" indent="0">
              <a:buNone/>
            </a:pPr>
            <a:endParaRPr lang="fi-FI" dirty="0"/>
          </a:p>
          <a:p>
            <a:pPr marL="0" indent="0">
              <a:buNone/>
            </a:pPr>
            <a:endParaRPr lang="fi-FI" dirty="0"/>
          </a:p>
          <a:p>
            <a:pPr marL="0" indent="0">
              <a:buNone/>
            </a:pPr>
            <a:endParaRPr lang="fi-FI" dirty="0"/>
          </a:p>
          <a:p>
            <a:pPr marL="0" indent="0">
              <a:buNone/>
            </a:pPr>
            <a:endParaRPr lang="fi-FI" dirty="0"/>
          </a:p>
          <a:p>
            <a:pPr marL="0" indent="0">
              <a:buNone/>
            </a:pPr>
            <a:endParaRPr lang="fi-FI" dirty="0"/>
          </a:p>
          <a:p>
            <a:pPr marL="0" indent="0">
              <a:buNone/>
            </a:pPr>
            <a:endParaRPr lang="fi-FI" dirty="0"/>
          </a:p>
        </p:txBody>
      </p:sp>
      <p:sp>
        <p:nvSpPr>
          <p:cNvPr id="5" name="Alatunnisteen paikkamerkki 4"/>
          <p:cNvSpPr>
            <a:spLocks noGrp="1"/>
          </p:cNvSpPr>
          <p:nvPr>
            <p:ph type="ftr" sz="quarter" idx="11"/>
          </p:nvPr>
        </p:nvSpPr>
        <p:spPr/>
        <p:txBody>
          <a:bodyPr/>
          <a:lstStyle/>
          <a:p>
            <a:r>
              <a:rPr lang="fi-FI">
                <a:solidFill>
                  <a:prstClr val="black">
                    <a:tint val="75000"/>
                  </a:prstClr>
                </a:solidFill>
              </a:rPr>
              <a:t>Rautjärven kuntastrategia 2020 - 2025</a:t>
            </a:r>
          </a:p>
        </p:txBody>
      </p:sp>
      <p:sp>
        <p:nvSpPr>
          <p:cNvPr id="6" name="Dian numeron paikkamerkki 5"/>
          <p:cNvSpPr>
            <a:spLocks noGrp="1"/>
          </p:cNvSpPr>
          <p:nvPr>
            <p:ph type="sldNum" sz="quarter" idx="12"/>
          </p:nvPr>
        </p:nvSpPr>
        <p:spPr/>
        <p:txBody>
          <a:bodyPr/>
          <a:lstStyle/>
          <a:p>
            <a:fld id="{468399EC-FDA3-489E-A221-338D55D3F9CE}" type="slidenum">
              <a:rPr lang="fi-FI" smtClean="0">
                <a:solidFill>
                  <a:prstClr val="black">
                    <a:tint val="75000"/>
                  </a:prstClr>
                </a:solidFill>
              </a:rPr>
              <a:pPr/>
              <a:t>22</a:t>
            </a:fld>
            <a:endParaRPr lang="fi-FI">
              <a:solidFill>
                <a:prstClr val="black">
                  <a:tint val="75000"/>
                </a:prstClr>
              </a:solidFill>
            </a:endParaRPr>
          </a:p>
        </p:txBody>
      </p:sp>
      <p:pic>
        <p:nvPicPr>
          <p:cNvPr id="7" name="Kuva 6"/>
          <p:cNvPicPr>
            <a:picLocks noChangeAspect="1"/>
          </p:cNvPicPr>
          <p:nvPr/>
        </p:nvPicPr>
        <p:blipFill>
          <a:blip r:embed="rId2"/>
          <a:stretch>
            <a:fillRect/>
          </a:stretch>
        </p:blipFill>
        <p:spPr>
          <a:xfrm>
            <a:off x="10384452" y="534087"/>
            <a:ext cx="969348" cy="987638"/>
          </a:xfrm>
          <a:prstGeom prst="rect">
            <a:avLst/>
          </a:prstGeom>
        </p:spPr>
      </p:pic>
      <p:sp>
        <p:nvSpPr>
          <p:cNvPr id="4" name="Päivämäärän paikkamerkki 3">
            <a:extLst>
              <a:ext uri="{FF2B5EF4-FFF2-40B4-BE49-F238E27FC236}">
                <a16:creationId xmlns:a16="http://schemas.microsoft.com/office/drawing/2014/main" id="{5811F89A-F939-4F6E-8A8E-FCFAE5DAFA17}"/>
              </a:ext>
            </a:extLst>
          </p:cNvPr>
          <p:cNvSpPr>
            <a:spLocks noGrp="1"/>
          </p:cNvSpPr>
          <p:nvPr>
            <p:ph type="dt" sz="half" idx="10"/>
          </p:nvPr>
        </p:nvSpPr>
        <p:spPr/>
        <p:txBody>
          <a:bodyPr/>
          <a:lstStyle/>
          <a:p>
            <a:fld id="{408268DA-E964-4BC3-B699-4409A116A62A}" type="datetime1">
              <a:rPr lang="fi-FI" smtClean="0"/>
              <a:t>12.1.2021</a:t>
            </a:fld>
            <a:endParaRPr lang="fi-FI"/>
          </a:p>
        </p:txBody>
      </p:sp>
    </p:spTree>
    <p:extLst>
      <p:ext uri="{BB962C8B-B14F-4D97-AF65-F5344CB8AC3E}">
        <p14:creationId xmlns:p14="http://schemas.microsoft.com/office/powerpoint/2010/main" val="1726455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pPr algn="ctr"/>
            <a:r>
              <a:rPr lang="fi-FI" sz="3600" dirty="0"/>
              <a:t>Laadukas oppimisympäristö ja </a:t>
            </a:r>
            <a:br>
              <a:rPr lang="fi-FI" sz="3600" dirty="0"/>
            </a:br>
            <a:r>
              <a:rPr lang="fi-FI" sz="3600" dirty="0"/>
              <a:t>monipuoliset kouluttautumismahdollisuudet</a:t>
            </a:r>
          </a:p>
        </p:txBody>
      </p:sp>
      <p:sp>
        <p:nvSpPr>
          <p:cNvPr id="3" name="Sisällön paikkamerkki 2"/>
          <p:cNvSpPr>
            <a:spLocks noGrp="1"/>
          </p:cNvSpPr>
          <p:nvPr>
            <p:ph idx="1"/>
          </p:nvPr>
        </p:nvSpPr>
        <p:spPr/>
        <p:txBody>
          <a:bodyPr>
            <a:normAutofit fontScale="85000" lnSpcReduction="20000"/>
          </a:bodyPr>
          <a:lstStyle/>
          <a:p>
            <a:pPr marL="0" indent="0">
              <a:buNone/>
            </a:pPr>
            <a:r>
              <a:rPr lang="fi-FI" dirty="0"/>
              <a:t>Tavoitetila</a:t>
            </a:r>
          </a:p>
          <a:p>
            <a:pPr lvl="1"/>
            <a:r>
              <a:rPr lang="fi-FI" dirty="0"/>
              <a:t>Lukio-opetuksen säilyminen Rautjärvellä</a:t>
            </a:r>
          </a:p>
          <a:p>
            <a:pPr lvl="1"/>
            <a:r>
              <a:rPr lang="fi-FI" dirty="0"/>
              <a:t>Toisen asteen koulutuksen saavutettavuus</a:t>
            </a:r>
          </a:p>
          <a:p>
            <a:pPr lvl="1"/>
            <a:r>
              <a:rPr lang="fi-FI" dirty="0"/>
              <a:t>Työikäiset ja seniorit täydentävät osaamistaan aktiivisesti</a:t>
            </a:r>
          </a:p>
          <a:p>
            <a:pPr marL="0" indent="0">
              <a:buNone/>
            </a:pPr>
            <a:r>
              <a:rPr lang="fi-FI" dirty="0"/>
              <a:t>Toimenpiteet</a:t>
            </a:r>
          </a:p>
          <a:p>
            <a:pPr lvl="1"/>
            <a:r>
              <a:rPr lang="fi-FI" dirty="0"/>
              <a:t>Lukio-opetuksen ja työvaltaisen oppimisen järjestäminen</a:t>
            </a:r>
          </a:p>
          <a:p>
            <a:pPr lvl="2"/>
            <a:r>
              <a:rPr lang="fi-FI" dirty="0"/>
              <a:t>Lukion vetovoiman lisääminen ja markkinointi</a:t>
            </a:r>
          </a:p>
          <a:p>
            <a:pPr lvl="2"/>
            <a:r>
              <a:rPr lang="fi-FI" dirty="0"/>
              <a:t>Työvaltaisten oppimispaikkojen löytäminen kunnasta, yrityksistä ja muista työnantajista yhteistyössä </a:t>
            </a:r>
            <a:r>
              <a:rPr lang="fi-FI" dirty="0" err="1"/>
              <a:t>Sampon</a:t>
            </a:r>
            <a:r>
              <a:rPr lang="fi-FI" dirty="0"/>
              <a:t> kanssa</a:t>
            </a:r>
          </a:p>
          <a:p>
            <a:pPr lvl="1"/>
            <a:r>
              <a:rPr lang="fi-FI" dirty="0"/>
              <a:t>Lukion erikoistuminen (kärkihanke)</a:t>
            </a:r>
          </a:p>
          <a:p>
            <a:pPr lvl="2"/>
            <a:r>
              <a:rPr lang="fi-FI" dirty="0"/>
              <a:t>Erikoistumisteeman määrittely ja vaikutusten arviointi</a:t>
            </a:r>
          </a:p>
          <a:p>
            <a:pPr marL="0" indent="0">
              <a:buNone/>
            </a:pPr>
            <a:r>
              <a:rPr lang="fi-FI" dirty="0"/>
              <a:t>Arviointikriteerit ja tavoitetaso 2025</a:t>
            </a:r>
          </a:p>
          <a:p>
            <a:pPr lvl="1"/>
            <a:r>
              <a:rPr lang="fi-FI" dirty="0"/>
              <a:t>Lukioon uusia oppilaita vähintään 10 vuodessa</a:t>
            </a:r>
          </a:p>
          <a:p>
            <a:pPr lvl="1"/>
            <a:r>
              <a:rPr lang="fi-FI" dirty="0"/>
              <a:t>Toisen asteen tutkintojen suorittaminen</a:t>
            </a:r>
          </a:p>
          <a:p>
            <a:pPr lvl="1"/>
            <a:r>
              <a:rPr lang="fi-FI" dirty="0"/>
              <a:t>Koulutus- ja oppisopimusten määrä</a:t>
            </a:r>
          </a:p>
          <a:p>
            <a:pPr marL="0" indent="0">
              <a:buNone/>
            </a:pPr>
            <a:endParaRPr lang="fi-FI" dirty="0"/>
          </a:p>
          <a:p>
            <a:pPr marL="0" indent="0">
              <a:buNone/>
            </a:pPr>
            <a:endParaRPr lang="fi-FI" dirty="0"/>
          </a:p>
          <a:p>
            <a:pPr marL="0" indent="0">
              <a:buNone/>
            </a:pPr>
            <a:endParaRPr lang="fi-FI" dirty="0"/>
          </a:p>
          <a:p>
            <a:pPr marL="0" indent="0">
              <a:buNone/>
            </a:pPr>
            <a:endParaRPr lang="fi-FI" dirty="0"/>
          </a:p>
          <a:p>
            <a:pPr marL="0" indent="0">
              <a:buNone/>
            </a:pPr>
            <a:endParaRPr lang="fi-FI" dirty="0"/>
          </a:p>
          <a:p>
            <a:pPr marL="0" indent="0">
              <a:buNone/>
            </a:pPr>
            <a:endParaRPr lang="fi-FI" dirty="0"/>
          </a:p>
        </p:txBody>
      </p:sp>
      <p:sp>
        <p:nvSpPr>
          <p:cNvPr id="5" name="Alatunnisteen paikkamerkki 4"/>
          <p:cNvSpPr>
            <a:spLocks noGrp="1"/>
          </p:cNvSpPr>
          <p:nvPr>
            <p:ph type="ftr" sz="quarter" idx="11"/>
          </p:nvPr>
        </p:nvSpPr>
        <p:spPr/>
        <p:txBody>
          <a:bodyPr/>
          <a:lstStyle/>
          <a:p>
            <a:r>
              <a:rPr lang="fi-FI">
                <a:solidFill>
                  <a:prstClr val="black">
                    <a:tint val="75000"/>
                  </a:prstClr>
                </a:solidFill>
              </a:rPr>
              <a:t>Rautjärven kuntastrategia 2020 - 2025</a:t>
            </a:r>
            <a:endParaRPr lang="fi-FI" dirty="0">
              <a:solidFill>
                <a:prstClr val="black">
                  <a:tint val="75000"/>
                </a:prstClr>
              </a:solidFill>
            </a:endParaRPr>
          </a:p>
        </p:txBody>
      </p:sp>
      <p:sp>
        <p:nvSpPr>
          <p:cNvPr id="6" name="Dian numeron paikkamerkki 5"/>
          <p:cNvSpPr>
            <a:spLocks noGrp="1"/>
          </p:cNvSpPr>
          <p:nvPr>
            <p:ph type="sldNum" sz="quarter" idx="12"/>
          </p:nvPr>
        </p:nvSpPr>
        <p:spPr/>
        <p:txBody>
          <a:bodyPr/>
          <a:lstStyle/>
          <a:p>
            <a:fld id="{468399EC-FDA3-489E-A221-338D55D3F9CE}" type="slidenum">
              <a:rPr lang="fi-FI" smtClean="0">
                <a:solidFill>
                  <a:prstClr val="black">
                    <a:tint val="75000"/>
                  </a:prstClr>
                </a:solidFill>
              </a:rPr>
              <a:pPr/>
              <a:t>23</a:t>
            </a:fld>
            <a:endParaRPr lang="fi-FI">
              <a:solidFill>
                <a:prstClr val="black">
                  <a:tint val="75000"/>
                </a:prstClr>
              </a:solidFill>
            </a:endParaRPr>
          </a:p>
        </p:txBody>
      </p:sp>
      <p:pic>
        <p:nvPicPr>
          <p:cNvPr id="7" name="Kuva 6"/>
          <p:cNvPicPr>
            <a:picLocks noChangeAspect="1"/>
          </p:cNvPicPr>
          <p:nvPr/>
        </p:nvPicPr>
        <p:blipFill>
          <a:blip r:embed="rId2"/>
          <a:stretch>
            <a:fillRect/>
          </a:stretch>
        </p:blipFill>
        <p:spPr>
          <a:xfrm>
            <a:off x="10618250" y="5427534"/>
            <a:ext cx="735550" cy="749429"/>
          </a:xfrm>
          <a:prstGeom prst="rect">
            <a:avLst/>
          </a:prstGeom>
        </p:spPr>
      </p:pic>
      <p:sp>
        <p:nvSpPr>
          <p:cNvPr id="4" name="Päivämäärän paikkamerkki 3">
            <a:extLst>
              <a:ext uri="{FF2B5EF4-FFF2-40B4-BE49-F238E27FC236}">
                <a16:creationId xmlns:a16="http://schemas.microsoft.com/office/drawing/2014/main" id="{C1664295-07E8-4930-B277-9A6FD6A55672}"/>
              </a:ext>
            </a:extLst>
          </p:cNvPr>
          <p:cNvSpPr>
            <a:spLocks noGrp="1"/>
          </p:cNvSpPr>
          <p:nvPr>
            <p:ph type="dt" sz="half" idx="10"/>
          </p:nvPr>
        </p:nvSpPr>
        <p:spPr/>
        <p:txBody>
          <a:bodyPr/>
          <a:lstStyle/>
          <a:p>
            <a:fld id="{F7AC4786-8125-421D-9C09-DE09834BD03D}" type="datetime1">
              <a:rPr lang="fi-FI" smtClean="0"/>
              <a:t>12.1.2021</a:t>
            </a:fld>
            <a:endParaRPr lang="fi-FI"/>
          </a:p>
        </p:txBody>
      </p:sp>
    </p:spTree>
    <p:extLst>
      <p:ext uri="{BB962C8B-B14F-4D97-AF65-F5344CB8AC3E}">
        <p14:creationId xmlns:p14="http://schemas.microsoft.com/office/powerpoint/2010/main" val="2614601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pPr algn="ctr"/>
            <a:r>
              <a:rPr lang="fi-FI" sz="3600" dirty="0"/>
              <a:t>Kulku- ja etätyöyhteydet </a:t>
            </a:r>
            <a:br>
              <a:rPr lang="fi-FI" sz="3600" dirty="0"/>
            </a:br>
            <a:r>
              <a:rPr lang="fi-FI" sz="3600" dirty="0"/>
              <a:t>kestävän kehityksen ja palvelujen saavutettavuuden tukena</a:t>
            </a:r>
          </a:p>
        </p:txBody>
      </p:sp>
      <p:sp>
        <p:nvSpPr>
          <p:cNvPr id="3" name="Sisällön paikkamerkki 2"/>
          <p:cNvSpPr>
            <a:spLocks noGrp="1"/>
          </p:cNvSpPr>
          <p:nvPr>
            <p:ph idx="1"/>
          </p:nvPr>
        </p:nvSpPr>
        <p:spPr>
          <a:xfrm>
            <a:off x="838200" y="2005012"/>
            <a:ext cx="10515600" cy="4351338"/>
          </a:xfrm>
        </p:spPr>
        <p:txBody>
          <a:bodyPr>
            <a:normAutofit fontScale="40000" lnSpcReduction="20000"/>
          </a:bodyPr>
          <a:lstStyle/>
          <a:p>
            <a:pPr marL="0" indent="0">
              <a:buNone/>
            </a:pPr>
            <a:r>
              <a:rPr lang="fi-FI" dirty="0"/>
              <a:t>Tavoitetila</a:t>
            </a:r>
          </a:p>
          <a:p>
            <a:pPr lvl="1"/>
            <a:r>
              <a:rPr lang="fi-FI" dirty="0"/>
              <a:t>Junayhteyksiä vähintään 5 junaparia päivässä </a:t>
            </a:r>
          </a:p>
          <a:p>
            <a:pPr lvl="1"/>
            <a:r>
              <a:rPr lang="fi-FI" dirty="0"/>
              <a:t>Tietoliikenneyhteydet riittäviä koko kunnan alueella</a:t>
            </a:r>
          </a:p>
          <a:p>
            <a:pPr lvl="1"/>
            <a:r>
              <a:rPr lang="fi-FI" dirty="0"/>
              <a:t>Nopeiden tietoliikenneyhteyksien toimitiloja tarjolla</a:t>
            </a:r>
          </a:p>
          <a:p>
            <a:pPr marL="0" indent="0">
              <a:buNone/>
            </a:pPr>
            <a:r>
              <a:rPr lang="fi-FI" dirty="0"/>
              <a:t>Toimenpiteet</a:t>
            </a:r>
          </a:p>
          <a:p>
            <a:pPr lvl="1"/>
            <a:r>
              <a:rPr lang="fi-FI" dirty="0"/>
              <a:t>Etätyön edellytysten toteuttaminen tietoliikenneyhteyksiä ja toimitiloja tarjoamalla sekä digitaitoja edistämällä</a:t>
            </a:r>
          </a:p>
          <a:p>
            <a:pPr lvl="2"/>
            <a:r>
              <a:rPr lang="fi-FI" dirty="0"/>
              <a:t>Etätyötilojen tarjoaminen kunnantalolta ja Asemanseudun palvelukeskukselta</a:t>
            </a:r>
          </a:p>
          <a:p>
            <a:pPr lvl="2"/>
            <a:r>
              <a:rPr lang="fi-FI" dirty="0"/>
              <a:t>Kansalaisopiston digitaitokoulutukset</a:t>
            </a:r>
          </a:p>
          <a:p>
            <a:pPr lvl="2"/>
            <a:r>
              <a:rPr lang="fi-FI" dirty="0"/>
              <a:t>Kirjaston digitukimallin ja digituen kehittäminen sekä vertaistuen järjestäminen</a:t>
            </a:r>
          </a:p>
          <a:p>
            <a:pPr lvl="1"/>
            <a:r>
              <a:rPr lang="fi-FI" dirty="0"/>
              <a:t>Etätyön edellytysten ja tietoliikenneyhteyksien parantaminen (kärkihanke)</a:t>
            </a:r>
          </a:p>
          <a:p>
            <a:pPr lvl="2"/>
            <a:r>
              <a:rPr lang="fi-FI" dirty="0"/>
              <a:t>Selvitetään ”Kuitu kotiin koko Suomi 2021 – 2030” –hankkeeseen liittyminen</a:t>
            </a:r>
          </a:p>
          <a:p>
            <a:pPr lvl="2"/>
            <a:r>
              <a:rPr lang="fi-FI" dirty="0"/>
              <a:t>Vapaa-ajanasukkaiden ja </a:t>
            </a:r>
            <a:r>
              <a:rPr lang="fi-FI" dirty="0" err="1"/>
              <a:t>pendelöijien</a:t>
            </a:r>
            <a:r>
              <a:rPr lang="fi-FI" dirty="0"/>
              <a:t> etätyöhön liittyvien tarpeiden selvittäminen</a:t>
            </a:r>
          </a:p>
          <a:p>
            <a:pPr lvl="1"/>
            <a:r>
              <a:rPr lang="fi-FI" dirty="0"/>
              <a:t>Hiilineutraalin liikkumisen ja Simpeleen rautatieaseman kehittäminen</a:t>
            </a:r>
          </a:p>
          <a:p>
            <a:pPr lvl="2"/>
            <a:r>
              <a:rPr lang="fi-FI" dirty="0"/>
              <a:t>Simpeleen rautatieasema luonto- ja retkeilymatkailun liityntäpisteeksi</a:t>
            </a:r>
          </a:p>
          <a:p>
            <a:pPr lvl="2"/>
            <a:r>
              <a:rPr lang="fi-FI" dirty="0"/>
              <a:t>Sähköautojen latausverkoston rakentaminen; pikalatausasema Simpeleelle, latauspisteet kouluille ja kunnantalolle</a:t>
            </a:r>
          </a:p>
          <a:p>
            <a:pPr lvl="2"/>
            <a:r>
              <a:rPr lang="fi-FI" dirty="0"/>
              <a:t>Kiertotalouden edistäminen</a:t>
            </a:r>
          </a:p>
          <a:p>
            <a:pPr lvl="1"/>
            <a:r>
              <a:rPr lang="fi-FI" dirty="0"/>
              <a:t>Tuulivoimapuisto (kärkihanke)</a:t>
            </a:r>
          </a:p>
          <a:p>
            <a:pPr lvl="2"/>
            <a:r>
              <a:rPr lang="fi-FI" dirty="0"/>
              <a:t>Tuulivoimalle sopivien alueiden selvitys</a:t>
            </a:r>
          </a:p>
          <a:p>
            <a:pPr marL="0" indent="0">
              <a:buNone/>
            </a:pPr>
            <a:r>
              <a:rPr lang="fi-FI" dirty="0"/>
              <a:t>Arviointikriteerit ja tavoitetaso 2025</a:t>
            </a:r>
          </a:p>
          <a:p>
            <a:pPr lvl="1"/>
            <a:r>
              <a:rPr lang="fi-FI" dirty="0"/>
              <a:t>Etätyöpisteiden käyttäjien ja etätyöntekijöiden määrä</a:t>
            </a:r>
          </a:p>
          <a:p>
            <a:pPr lvl="1"/>
            <a:r>
              <a:rPr lang="fi-FI" dirty="0"/>
              <a:t>Digikoulutukseen tai –tukitoimintaan osallistuneiden määrä</a:t>
            </a:r>
          </a:p>
          <a:p>
            <a:pPr lvl="1"/>
            <a:r>
              <a:rPr lang="fi-FI" dirty="0"/>
              <a:t>Tietoliikenneyhteyksien toimivuus</a:t>
            </a:r>
          </a:p>
          <a:p>
            <a:pPr lvl="1"/>
            <a:r>
              <a:rPr lang="fi-FI" dirty="0" err="1"/>
              <a:t>Sote</a:t>
            </a:r>
            <a:r>
              <a:rPr lang="fi-FI" dirty="0"/>
              <a:t>-palvelujen saavutettavuus</a:t>
            </a:r>
          </a:p>
          <a:p>
            <a:pPr lvl="1"/>
            <a:r>
              <a:rPr lang="fi-FI" dirty="0"/>
              <a:t>Kunnan hiilitase</a:t>
            </a:r>
          </a:p>
          <a:p>
            <a:pPr lvl="1"/>
            <a:r>
              <a:rPr lang="fi-FI" dirty="0"/>
              <a:t>Junayhteyksien määrä</a:t>
            </a:r>
          </a:p>
          <a:p>
            <a:pPr marL="0" indent="0">
              <a:buNone/>
            </a:pPr>
            <a:endParaRPr lang="fi-FI" dirty="0"/>
          </a:p>
          <a:p>
            <a:pPr marL="0" indent="0">
              <a:buNone/>
            </a:pPr>
            <a:endParaRPr lang="fi-FI" dirty="0"/>
          </a:p>
          <a:p>
            <a:pPr marL="0" indent="0">
              <a:buNone/>
            </a:pPr>
            <a:endParaRPr lang="fi-FI" dirty="0"/>
          </a:p>
          <a:p>
            <a:pPr marL="0" indent="0">
              <a:buNone/>
            </a:pPr>
            <a:endParaRPr lang="fi-FI" dirty="0"/>
          </a:p>
          <a:p>
            <a:pPr marL="0" indent="0">
              <a:buNone/>
            </a:pPr>
            <a:endParaRPr lang="fi-FI" dirty="0"/>
          </a:p>
          <a:p>
            <a:pPr marL="0" indent="0">
              <a:buNone/>
            </a:pPr>
            <a:endParaRPr lang="fi-FI" dirty="0"/>
          </a:p>
        </p:txBody>
      </p:sp>
      <p:sp>
        <p:nvSpPr>
          <p:cNvPr id="5" name="Alatunnisteen paikkamerkki 4"/>
          <p:cNvSpPr>
            <a:spLocks noGrp="1"/>
          </p:cNvSpPr>
          <p:nvPr>
            <p:ph type="ftr" sz="quarter" idx="11"/>
          </p:nvPr>
        </p:nvSpPr>
        <p:spPr/>
        <p:txBody>
          <a:bodyPr/>
          <a:lstStyle/>
          <a:p>
            <a:r>
              <a:rPr lang="fi-FI">
                <a:solidFill>
                  <a:prstClr val="black">
                    <a:tint val="75000"/>
                  </a:prstClr>
                </a:solidFill>
              </a:rPr>
              <a:t>Rautjärven kuntastrategia 2020 - 2025</a:t>
            </a:r>
          </a:p>
        </p:txBody>
      </p:sp>
      <p:sp>
        <p:nvSpPr>
          <p:cNvPr id="6" name="Dian numeron paikkamerkki 5"/>
          <p:cNvSpPr>
            <a:spLocks noGrp="1"/>
          </p:cNvSpPr>
          <p:nvPr>
            <p:ph type="sldNum" sz="quarter" idx="12"/>
          </p:nvPr>
        </p:nvSpPr>
        <p:spPr/>
        <p:txBody>
          <a:bodyPr/>
          <a:lstStyle/>
          <a:p>
            <a:fld id="{468399EC-FDA3-489E-A221-338D55D3F9CE}" type="slidenum">
              <a:rPr lang="fi-FI" smtClean="0">
                <a:solidFill>
                  <a:prstClr val="black">
                    <a:tint val="75000"/>
                  </a:prstClr>
                </a:solidFill>
              </a:rPr>
              <a:pPr/>
              <a:t>24</a:t>
            </a:fld>
            <a:endParaRPr lang="fi-FI">
              <a:solidFill>
                <a:prstClr val="black">
                  <a:tint val="75000"/>
                </a:prstClr>
              </a:solidFill>
            </a:endParaRPr>
          </a:p>
        </p:txBody>
      </p:sp>
      <p:pic>
        <p:nvPicPr>
          <p:cNvPr id="7" name="Kuva 6"/>
          <p:cNvPicPr>
            <a:picLocks noChangeAspect="1"/>
          </p:cNvPicPr>
          <p:nvPr/>
        </p:nvPicPr>
        <p:blipFill>
          <a:blip r:embed="rId2"/>
          <a:stretch>
            <a:fillRect/>
          </a:stretch>
        </p:blipFill>
        <p:spPr>
          <a:xfrm>
            <a:off x="10632425" y="254475"/>
            <a:ext cx="969348" cy="987638"/>
          </a:xfrm>
          <a:prstGeom prst="rect">
            <a:avLst/>
          </a:prstGeom>
        </p:spPr>
      </p:pic>
      <p:sp>
        <p:nvSpPr>
          <p:cNvPr id="4" name="Päivämäärän paikkamerkki 3">
            <a:extLst>
              <a:ext uri="{FF2B5EF4-FFF2-40B4-BE49-F238E27FC236}">
                <a16:creationId xmlns:a16="http://schemas.microsoft.com/office/drawing/2014/main" id="{B303CECF-D531-44FF-9580-A6A05D8DB143}"/>
              </a:ext>
            </a:extLst>
          </p:cNvPr>
          <p:cNvSpPr>
            <a:spLocks noGrp="1"/>
          </p:cNvSpPr>
          <p:nvPr>
            <p:ph type="dt" sz="half" idx="10"/>
          </p:nvPr>
        </p:nvSpPr>
        <p:spPr/>
        <p:txBody>
          <a:bodyPr/>
          <a:lstStyle/>
          <a:p>
            <a:fld id="{A115009C-3E8F-42D9-8301-BCEA0741DA70}" type="datetime1">
              <a:rPr lang="fi-FI" smtClean="0"/>
              <a:t>12.1.2021</a:t>
            </a:fld>
            <a:endParaRPr lang="fi-FI"/>
          </a:p>
        </p:txBody>
      </p:sp>
    </p:spTree>
    <p:extLst>
      <p:ext uri="{BB962C8B-B14F-4D97-AF65-F5344CB8AC3E}">
        <p14:creationId xmlns:p14="http://schemas.microsoft.com/office/powerpoint/2010/main" val="17582872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a:t>Vetovoimainen luonto- ja retkeilymatkailukohde</a:t>
            </a:r>
          </a:p>
        </p:txBody>
      </p:sp>
      <p:sp>
        <p:nvSpPr>
          <p:cNvPr id="3" name="Sisällön paikkamerkki 2"/>
          <p:cNvSpPr>
            <a:spLocks noGrp="1"/>
          </p:cNvSpPr>
          <p:nvPr>
            <p:ph idx="1"/>
          </p:nvPr>
        </p:nvSpPr>
        <p:spPr/>
        <p:txBody>
          <a:bodyPr>
            <a:normAutofit fontScale="70000" lnSpcReduction="20000"/>
          </a:bodyPr>
          <a:lstStyle/>
          <a:p>
            <a:pPr marL="0" indent="0">
              <a:buNone/>
            </a:pPr>
            <a:r>
              <a:rPr lang="fi-FI" dirty="0"/>
              <a:t>Tavoitetila</a:t>
            </a:r>
          </a:p>
          <a:p>
            <a:pPr lvl="1"/>
            <a:r>
              <a:rPr lang="fi-FI" dirty="0"/>
              <a:t>Rautjärvi tunnetaan matkailukohteistaan</a:t>
            </a:r>
          </a:p>
          <a:p>
            <a:pPr lvl="1"/>
            <a:r>
              <a:rPr lang="fi-FI" dirty="0"/>
              <a:t>Rautjärven monipuoliset matkailua tukevat palvelut</a:t>
            </a:r>
          </a:p>
          <a:p>
            <a:pPr lvl="1"/>
            <a:r>
              <a:rPr lang="fi-FI" dirty="0"/>
              <a:t>Lohien esteetön nousu latvavesille</a:t>
            </a:r>
          </a:p>
          <a:p>
            <a:pPr marL="0" indent="0">
              <a:buNone/>
            </a:pPr>
            <a:r>
              <a:rPr lang="fi-FI" dirty="0"/>
              <a:t>Toimenpiteet</a:t>
            </a:r>
          </a:p>
          <a:p>
            <a:pPr lvl="1"/>
            <a:r>
              <a:rPr lang="fi-FI" dirty="0"/>
              <a:t>Kunnan </a:t>
            </a:r>
            <a:r>
              <a:rPr lang="fi-FI" dirty="0" err="1"/>
              <a:t>brändääminen</a:t>
            </a:r>
            <a:r>
              <a:rPr lang="fi-FI" dirty="0"/>
              <a:t> luonto- ja retkeilymatkakohteena</a:t>
            </a:r>
          </a:p>
          <a:p>
            <a:pPr lvl="2"/>
            <a:r>
              <a:rPr lang="fi-FI" dirty="0"/>
              <a:t>Matkailun markkinointikampanjat luonto- ja retkikohteiden toteutuessa; </a:t>
            </a:r>
            <a:r>
              <a:rPr lang="fi-FI" dirty="0" err="1"/>
              <a:t>Hiitolanjoen</a:t>
            </a:r>
            <a:r>
              <a:rPr lang="fi-FI" dirty="0"/>
              <a:t> kosket, E10 –retkeilyreitin kehittäminen, Kasarmikangas</a:t>
            </a:r>
          </a:p>
          <a:p>
            <a:pPr lvl="2"/>
            <a:r>
              <a:rPr lang="fi-FI" dirty="0"/>
              <a:t>Kohteiden digitaalisten palveluiden toteuttaminen</a:t>
            </a:r>
          </a:p>
          <a:p>
            <a:pPr lvl="1"/>
            <a:r>
              <a:rPr lang="fi-FI" dirty="0" err="1"/>
              <a:t>Hiitolanjoki</a:t>
            </a:r>
            <a:r>
              <a:rPr lang="fi-FI" dirty="0"/>
              <a:t> ja </a:t>
            </a:r>
            <a:r>
              <a:rPr lang="fi-FI" dirty="0" err="1"/>
              <a:t>Miettilän</a:t>
            </a:r>
            <a:r>
              <a:rPr lang="fi-FI" dirty="0"/>
              <a:t> kasarminkangas elinvoiman ja matkailuyrittäjyyden vetovoimaksi (kärkihanke)</a:t>
            </a:r>
          </a:p>
          <a:p>
            <a:pPr lvl="2"/>
            <a:r>
              <a:rPr lang="fi-FI" dirty="0" err="1"/>
              <a:t>Hiitolanjoki</a:t>
            </a:r>
            <a:r>
              <a:rPr lang="fi-FI" dirty="0"/>
              <a:t> Master Plan CBC </a:t>
            </a:r>
            <a:r>
              <a:rPr lang="fi-FI" dirty="0" err="1"/>
              <a:t>RivTimes</a:t>
            </a:r>
            <a:r>
              <a:rPr lang="fi-FI" dirty="0"/>
              <a:t> hankkeessa</a:t>
            </a:r>
          </a:p>
          <a:p>
            <a:pPr lvl="2"/>
            <a:r>
              <a:rPr lang="fi-FI" dirty="0"/>
              <a:t>Yrittäjien kiinnostuksen herättäminen liiketoimintamahdollisuuksiin</a:t>
            </a:r>
          </a:p>
          <a:p>
            <a:pPr marL="0" indent="0">
              <a:buNone/>
            </a:pPr>
            <a:r>
              <a:rPr lang="fi-FI" dirty="0"/>
              <a:t>Arviointikriteerit ja tavoitetaso 2025</a:t>
            </a:r>
          </a:p>
          <a:p>
            <a:pPr lvl="1"/>
            <a:r>
              <a:rPr lang="fi-FI" dirty="0"/>
              <a:t>Kohteiden kävijämäärä</a:t>
            </a:r>
          </a:p>
          <a:p>
            <a:pPr lvl="1"/>
            <a:r>
              <a:rPr lang="fi-FI" dirty="0"/>
              <a:t>Matkailun liikevaihto</a:t>
            </a:r>
          </a:p>
          <a:p>
            <a:pPr lvl="1"/>
            <a:r>
              <a:rPr lang="fi-FI" dirty="0"/>
              <a:t>Matkailualan työpaikat</a:t>
            </a:r>
          </a:p>
          <a:p>
            <a:endParaRPr lang="fi-FI" dirty="0"/>
          </a:p>
          <a:p>
            <a:pPr marL="0" indent="0">
              <a:buNone/>
            </a:pPr>
            <a:endParaRPr lang="fi-FI" dirty="0"/>
          </a:p>
          <a:p>
            <a:pPr marL="0" indent="0">
              <a:buNone/>
            </a:pPr>
            <a:endParaRPr lang="fi-FI" dirty="0"/>
          </a:p>
          <a:p>
            <a:pPr marL="0" indent="0">
              <a:buNone/>
            </a:pPr>
            <a:endParaRPr lang="fi-FI" dirty="0"/>
          </a:p>
          <a:p>
            <a:pPr marL="0" indent="0">
              <a:buNone/>
            </a:pPr>
            <a:endParaRPr lang="fi-FI" dirty="0"/>
          </a:p>
          <a:p>
            <a:pPr marL="0" indent="0">
              <a:buNone/>
            </a:pPr>
            <a:endParaRPr lang="fi-FI" dirty="0"/>
          </a:p>
        </p:txBody>
      </p:sp>
      <p:sp>
        <p:nvSpPr>
          <p:cNvPr id="5" name="Alatunnisteen paikkamerkki 4"/>
          <p:cNvSpPr>
            <a:spLocks noGrp="1"/>
          </p:cNvSpPr>
          <p:nvPr>
            <p:ph type="ftr" sz="quarter" idx="11"/>
          </p:nvPr>
        </p:nvSpPr>
        <p:spPr/>
        <p:txBody>
          <a:bodyPr/>
          <a:lstStyle/>
          <a:p>
            <a:r>
              <a:rPr lang="fi-FI">
                <a:solidFill>
                  <a:prstClr val="black">
                    <a:tint val="75000"/>
                  </a:prstClr>
                </a:solidFill>
              </a:rPr>
              <a:t>Rautjärven kuntastrategia 2020 - 2025</a:t>
            </a:r>
            <a:endParaRPr lang="fi-FI" dirty="0">
              <a:solidFill>
                <a:prstClr val="black">
                  <a:tint val="75000"/>
                </a:prstClr>
              </a:solidFill>
            </a:endParaRPr>
          </a:p>
        </p:txBody>
      </p:sp>
      <p:sp>
        <p:nvSpPr>
          <p:cNvPr id="6" name="Dian numeron paikkamerkki 5"/>
          <p:cNvSpPr>
            <a:spLocks noGrp="1"/>
          </p:cNvSpPr>
          <p:nvPr>
            <p:ph type="sldNum" sz="quarter" idx="12"/>
          </p:nvPr>
        </p:nvSpPr>
        <p:spPr/>
        <p:txBody>
          <a:bodyPr/>
          <a:lstStyle/>
          <a:p>
            <a:fld id="{468399EC-FDA3-489E-A221-338D55D3F9CE}" type="slidenum">
              <a:rPr lang="fi-FI" smtClean="0">
                <a:solidFill>
                  <a:prstClr val="black">
                    <a:tint val="75000"/>
                  </a:prstClr>
                </a:solidFill>
              </a:rPr>
              <a:pPr/>
              <a:t>25</a:t>
            </a:fld>
            <a:endParaRPr lang="fi-FI">
              <a:solidFill>
                <a:prstClr val="black">
                  <a:tint val="75000"/>
                </a:prstClr>
              </a:solidFill>
            </a:endParaRPr>
          </a:p>
        </p:txBody>
      </p:sp>
      <p:pic>
        <p:nvPicPr>
          <p:cNvPr id="7" name="Kuva 6"/>
          <p:cNvPicPr>
            <a:picLocks noChangeAspect="1"/>
          </p:cNvPicPr>
          <p:nvPr/>
        </p:nvPicPr>
        <p:blipFill>
          <a:blip r:embed="rId2"/>
          <a:stretch>
            <a:fillRect/>
          </a:stretch>
        </p:blipFill>
        <p:spPr>
          <a:xfrm>
            <a:off x="10871784" y="5326867"/>
            <a:ext cx="834353" cy="850096"/>
          </a:xfrm>
          <a:prstGeom prst="rect">
            <a:avLst/>
          </a:prstGeom>
        </p:spPr>
      </p:pic>
      <p:sp>
        <p:nvSpPr>
          <p:cNvPr id="4" name="Päivämäärän paikkamerkki 3">
            <a:extLst>
              <a:ext uri="{FF2B5EF4-FFF2-40B4-BE49-F238E27FC236}">
                <a16:creationId xmlns:a16="http://schemas.microsoft.com/office/drawing/2014/main" id="{4A19BBA3-07B3-4DF1-B050-7B086D28B4F9}"/>
              </a:ext>
            </a:extLst>
          </p:cNvPr>
          <p:cNvSpPr>
            <a:spLocks noGrp="1"/>
          </p:cNvSpPr>
          <p:nvPr>
            <p:ph type="dt" sz="half" idx="10"/>
          </p:nvPr>
        </p:nvSpPr>
        <p:spPr/>
        <p:txBody>
          <a:bodyPr/>
          <a:lstStyle/>
          <a:p>
            <a:fld id="{2885B586-5165-4FDE-917A-F16A95F56A20}" type="datetime1">
              <a:rPr lang="fi-FI" smtClean="0"/>
              <a:t>12.1.2021</a:t>
            </a:fld>
            <a:endParaRPr lang="fi-FI"/>
          </a:p>
        </p:txBody>
      </p:sp>
    </p:spTree>
    <p:extLst>
      <p:ext uri="{BB962C8B-B14F-4D97-AF65-F5344CB8AC3E}">
        <p14:creationId xmlns:p14="http://schemas.microsoft.com/office/powerpoint/2010/main" val="19366956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a:solidFill>
                  <a:srgbClr val="2F4ED1"/>
                </a:solidFill>
                <a:latin typeface="Arial Rounded MT Bold" panose="020F0704030504030204" pitchFamily="34" charset="0"/>
              </a:rPr>
              <a:t>Strategian vaikutusten arviointi</a:t>
            </a:r>
          </a:p>
        </p:txBody>
      </p:sp>
      <p:sp>
        <p:nvSpPr>
          <p:cNvPr id="3" name="Alaotsikko 2"/>
          <p:cNvSpPr>
            <a:spLocks noGrp="1"/>
          </p:cNvSpPr>
          <p:nvPr>
            <p:ph type="subTitle" idx="1"/>
          </p:nvPr>
        </p:nvSpPr>
        <p:spPr/>
        <p:txBody>
          <a:bodyPr/>
          <a:lstStyle/>
          <a:p>
            <a:r>
              <a:rPr lang="fi-FI" dirty="0"/>
              <a:t>Kuntalaisten hyvinvointi sekä osallistumis- ja vaikuttamismahdollisuudet</a:t>
            </a:r>
          </a:p>
          <a:p>
            <a:r>
              <a:rPr lang="fi-FI" dirty="0"/>
              <a:t>Henkilöstö</a:t>
            </a:r>
          </a:p>
          <a:p>
            <a:r>
              <a:rPr lang="fi-FI" dirty="0"/>
              <a:t>Elinympäristö ja elinvoima</a:t>
            </a:r>
          </a:p>
        </p:txBody>
      </p:sp>
      <p:sp>
        <p:nvSpPr>
          <p:cNvPr id="5" name="Alatunnisteen paikkamerkki 4"/>
          <p:cNvSpPr>
            <a:spLocks noGrp="1"/>
          </p:cNvSpPr>
          <p:nvPr>
            <p:ph type="ftr" sz="quarter" idx="11"/>
          </p:nvPr>
        </p:nvSpPr>
        <p:spPr/>
        <p:txBody>
          <a:bodyPr/>
          <a:lstStyle/>
          <a:p>
            <a:r>
              <a:rPr lang="fi-FI"/>
              <a:t>Rautjärven kuntastrategia 2020 - 2025</a:t>
            </a:r>
          </a:p>
        </p:txBody>
      </p:sp>
      <p:pic>
        <p:nvPicPr>
          <p:cNvPr id="7" name="Kuva 6"/>
          <p:cNvPicPr>
            <a:picLocks noChangeAspect="1"/>
          </p:cNvPicPr>
          <p:nvPr/>
        </p:nvPicPr>
        <p:blipFill>
          <a:blip r:embed="rId3"/>
          <a:stretch>
            <a:fillRect/>
          </a:stretch>
        </p:blipFill>
        <p:spPr>
          <a:xfrm>
            <a:off x="10384452" y="534087"/>
            <a:ext cx="969348" cy="987638"/>
          </a:xfrm>
          <a:prstGeom prst="rect">
            <a:avLst/>
          </a:prstGeom>
        </p:spPr>
      </p:pic>
      <p:sp>
        <p:nvSpPr>
          <p:cNvPr id="8" name="Päivämäärän paikkamerkki 7"/>
          <p:cNvSpPr>
            <a:spLocks noGrp="1"/>
          </p:cNvSpPr>
          <p:nvPr>
            <p:ph type="dt" sz="half" idx="10"/>
          </p:nvPr>
        </p:nvSpPr>
        <p:spPr/>
        <p:txBody>
          <a:bodyPr/>
          <a:lstStyle/>
          <a:p>
            <a:fld id="{A5146468-A882-4697-9E62-F0C8808FFF73}" type="datetime1">
              <a:rPr lang="fi-FI" smtClean="0"/>
              <a:t>12.1.2021</a:t>
            </a:fld>
            <a:endParaRPr lang="fi-FI"/>
          </a:p>
        </p:txBody>
      </p:sp>
      <p:sp>
        <p:nvSpPr>
          <p:cNvPr id="9" name="Dian numeron paikkamerkki 8"/>
          <p:cNvSpPr>
            <a:spLocks noGrp="1"/>
          </p:cNvSpPr>
          <p:nvPr>
            <p:ph type="sldNum" sz="quarter" idx="12"/>
          </p:nvPr>
        </p:nvSpPr>
        <p:spPr/>
        <p:txBody>
          <a:bodyPr/>
          <a:lstStyle/>
          <a:p>
            <a:fld id="{468399EC-FDA3-489E-A221-338D55D3F9CE}" type="slidenum">
              <a:rPr lang="fi-FI" smtClean="0"/>
              <a:t>26</a:t>
            </a:fld>
            <a:endParaRPr lang="fi-FI"/>
          </a:p>
        </p:txBody>
      </p:sp>
    </p:spTree>
    <p:extLst>
      <p:ext uri="{BB962C8B-B14F-4D97-AF65-F5344CB8AC3E}">
        <p14:creationId xmlns:p14="http://schemas.microsoft.com/office/powerpoint/2010/main" val="24005617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pPr algn="ctr"/>
            <a:r>
              <a:rPr lang="fi-FI" dirty="0"/>
              <a:t>Kuntalaisten hyvinvointi sekä osallistumis- ja vaikuttamismahdollisuudet</a:t>
            </a:r>
          </a:p>
        </p:txBody>
      </p:sp>
      <p:pic>
        <p:nvPicPr>
          <p:cNvPr id="5" name="Kuva 4"/>
          <p:cNvPicPr>
            <a:picLocks noChangeAspect="1"/>
          </p:cNvPicPr>
          <p:nvPr/>
        </p:nvPicPr>
        <p:blipFill>
          <a:blip r:embed="rId2"/>
          <a:stretch>
            <a:fillRect/>
          </a:stretch>
        </p:blipFill>
        <p:spPr>
          <a:xfrm>
            <a:off x="10887792" y="433419"/>
            <a:ext cx="969348" cy="987638"/>
          </a:xfrm>
          <a:prstGeom prst="rect">
            <a:avLst/>
          </a:prstGeom>
        </p:spPr>
      </p:pic>
      <p:sp>
        <p:nvSpPr>
          <p:cNvPr id="6" name="Alatunnisteen paikkamerkki 5"/>
          <p:cNvSpPr>
            <a:spLocks noGrp="1"/>
          </p:cNvSpPr>
          <p:nvPr>
            <p:ph type="ftr" sz="quarter" idx="11"/>
          </p:nvPr>
        </p:nvSpPr>
        <p:spPr/>
        <p:txBody>
          <a:bodyPr/>
          <a:lstStyle/>
          <a:p>
            <a:r>
              <a:rPr lang="fi-FI"/>
              <a:t>Rautjärven kuntastrategia 2020 - 2025</a:t>
            </a:r>
          </a:p>
        </p:txBody>
      </p:sp>
      <p:sp>
        <p:nvSpPr>
          <p:cNvPr id="7" name="Sisällön paikkamerkki 6"/>
          <p:cNvSpPr>
            <a:spLocks noGrp="1"/>
          </p:cNvSpPr>
          <p:nvPr>
            <p:ph idx="1"/>
          </p:nvPr>
        </p:nvSpPr>
        <p:spPr/>
        <p:txBody>
          <a:bodyPr>
            <a:normAutofit lnSpcReduction="10000"/>
          </a:bodyPr>
          <a:lstStyle/>
          <a:p>
            <a:r>
              <a:rPr lang="fi-FI" dirty="0"/>
              <a:t>Vastuu kuntalaisten hyvinvoinnin ja terveyden edistämisestä jakaantuu kunnan ja hyvinvointialueen kesken</a:t>
            </a:r>
          </a:p>
          <a:p>
            <a:r>
              <a:rPr lang="fi-FI" dirty="0"/>
              <a:t>Kokemus hyvänä asuinpaikkana</a:t>
            </a:r>
          </a:p>
          <a:p>
            <a:pPr lvl="1"/>
            <a:r>
              <a:rPr lang="fi-FI" dirty="0"/>
              <a:t>Lähtökohtana kuntalaisten ja muuttajien tarpeet</a:t>
            </a:r>
          </a:p>
          <a:p>
            <a:r>
              <a:rPr lang="fi-FI" dirty="0"/>
              <a:t>Olosuhteiden muutos</a:t>
            </a:r>
          </a:p>
          <a:p>
            <a:pPr lvl="1"/>
            <a:r>
              <a:rPr lang="fi-FI" dirty="0"/>
              <a:t>Kuntalaisten digitaidot riittävät palvelujen käyttämiseen</a:t>
            </a:r>
          </a:p>
          <a:p>
            <a:r>
              <a:rPr lang="fi-FI" dirty="0"/>
              <a:t>Kuntalaisten osallistumisen mahdollistaminen</a:t>
            </a:r>
          </a:p>
          <a:p>
            <a:pPr lvl="1"/>
            <a:r>
              <a:rPr lang="fi-FI" dirty="0"/>
              <a:t>Monipuoliset kuulemiskeinot</a:t>
            </a:r>
          </a:p>
          <a:p>
            <a:pPr lvl="1"/>
            <a:r>
              <a:rPr lang="fi-FI" dirty="0"/>
              <a:t>Järjestötoiminnan aktivointi</a:t>
            </a:r>
          </a:p>
          <a:p>
            <a:pPr lvl="1"/>
            <a:r>
              <a:rPr lang="fi-FI" dirty="0"/>
              <a:t>Kuntalaiset aktiivisina toimijoina</a:t>
            </a:r>
          </a:p>
        </p:txBody>
      </p:sp>
      <p:sp>
        <p:nvSpPr>
          <p:cNvPr id="3" name="Päivämäärän paikkamerkki 2"/>
          <p:cNvSpPr>
            <a:spLocks noGrp="1"/>
          </p:cNvSpPr>
          <p:nvPr>
            <p:ph type="dt" sz="half" idx="10"/>
          </p:nvPr>
        </p:nvSpPr>
        <p:spPr/>
        <p:txBody>
          <a:bodyPr/>
          <a:lstStyle/>
          <a:p>
            <a:fld id="{A7FE3EF4-55DA-4519-80EB-E228BBF3F69E}" type="datetime1">
              <a:rPr lang="fi-FI" smtClean="0"/>
              <a:t>12.1.2021</a:t>
            </a:fld>
            <a:endParaRPr lang="fi-FI"/>
          </a:p>
        </p:txBody>
      </p:sp>
      <p:sp>
        <p:nvSpPr>
          <p:cNvPr id="4" name="Dian numeron paikkamerkki 3"/>
          <p:cNvSpPr>
            <a:spLocks noGrp="1"/>
          </p:cNvSpPr>
          <p:nvPr>
            <p:ph type="sldNum" sz="quarter" idx="12"/>
          </p:nvPr>
        </p:nvSpPr>
        <p:spPr/>
        <p:txBody>
          <a:bodyPr/>
          <a:lstStyle/>
          <a:p>
            <a:fld id="{468399EC-FDA3-489E-A221-338D55D3F9CE}" type="slidenum">
              <a:rPr lang="fi-FI" smtClean="0"/>
              <a:t>27</a:t>
            </a:fld>
            <a:endParaRPr lang="fi-FI"/>
          </a:p>
        </p:txBody>
      </p:sp>
    </p:spTree>
    <p:extLst>
      <p:ext uri="{BB962C8B-B14F-4D97-AF65-F5344CB8AC3E}">
        <p14:creationId xmlns:p14="http://schemas.microsoft.com/office/powerpoint/2010/main" val="38770086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Henkilöstö</a:t>
            </a:r>
          </a:p>
        </p:txBody>
      </p:sp>
      <p:pic>
        <p:nvPicPr>
          <p:cNvPr id="5" name="Kuva 4"/>
          <p:cNvPicPr>
            <a:picLocks noChangeAspect="1"/>
          </p:cNvPicPr>
          <p:nvPr/>
        </p:nvPicPr>
        <p:blipFill>
          <a:blip r:embed="rId2"/>
          <a:stretch>
            <a:fillRect/>
          </a:stretch>
        </p:blipFill>
        <p:spPr>
          <a:xfrm>
            <a:off x="10416536" y="534087"/>
            <a:ext cx="969348" cy="987638"/>
          </a:xfrm>
          <a:prstGeom prst="rect">
            <a:avLst/>
          </a:prstGeom>
        </p:spPr>
      </p:pic>
      <p:sp>
        <p:nvSpPr>
          <p:cNvPr id="6" name="Alatunnisteen paikkamerkki 5"/>
          <p:cNvSpPr>
            <a:spLocks noGrp="1"/>
          </p:cNvSpPr>
          <p:nvPr>
            <p:ph type="ftr" sz="quarter" idx="11"/>
          </p:nvPr>
        </p:nvSpPr>
        <p:spPr/>
        <p:txBody>
          <a:bodyPr/>
          <a:lstStyle/>
          <a:p>
            <a:r>
              <a:rPr lang="fi-FI"/>
              <a:t>Rautjärven kuntastrategia 2020 - 2025</a:t>
            </a:r>
          </a:p>
        </p:txBody>
      </p:sp>
      <p:sp>
        <p:nvSpPr>
          <p:cNvPr id="7" name="Sisällön paikkamerkki 6"/>
          <p:cNvSpPr>
            <a:spLocks noGrp="1"/>
          </p:cNvSpPr>
          <p:nvPr>
            <p:ph idx="1"/>
          </p:nvPr>
        </p:nvSpPr>
        <p:spPr/>
        <p:txBody>
          <a:bodyPr/>
          <a:lstStyle/>
          <a:p>
            <a:r>
              <a:rPr lang="fi-FI" dirty="0"/>
              <a:t>Yhteiset tavoitteet ja toimintamallit kunnan henkilöstölle</a:t>
            </a:r>
          </a:p>
          <a:p>
            <a:r>
              <a:rPr lang="fi-FI" dirty="0"/>
              <a:t>Osaamisen kehittäminen ja ylläpito</a:t>
            </a:r>
          </a:p>
          <a:p>
            <a:r>
              <a:rPr lang="fi-FI" dirty="0"/>
              <a:t>Etä- ja lähityön yhdistäminen</a:t>
            </a:r>
          </a:p>
          <a:p>
            <a:r>
              <a:rPr lang="fi-FI" dirty="0"/>
              <a:t>Asumisen edistäminen</a:t>
            </a:r>
          </a:p>
          <a:p>
            <a:r>
              <a:rPr lang="fi-FI" dirty="0"/>
              <a:t>Muuttovoiton myötä työntekijöitä tarvitaan myös kunnassa</a:t>
            </a:r>
          </a:p>
        </p:txBody>
      </p:sp>
      <p:sp>
        <p:nvSpPr>
          <p:cNvPr id="3" name="Päivämäärän paikkamerkki 2"/>
          <p:cNvSpPr>
            <a:spLocks noGrp="1"/>
          </p:cNvSpPr>
          <p:nvPr>
            <p:ph type="dt" sz="half" idx="10"/>
          </p:nvPr>
        </p:nvSpPr>
        <p:spPr/>
        <p:txBody>
          <a:bodyPr/>
          <a:lstStyle/>
          <a:p>
            <a:fld id="{91CED3A8-5A24-40E7-A480-67A95D0A34A3}" type="datetime1">
              <a:rPr lang="fi-FI" smtClean="0"/>
              <a:t>12.1.2021</a:t>
            </a:fld>
            <a:endParaRPr lang="fi-FI"/>
          </a:p>
        </p:txBody>
      </p:sp>
      <p:sp>
        <p:nvSpPr>
          <p:cNvPr id="4" name="Dian numeron paikkamerkki 3"/>
          <p:cNvSpPr>
            <a:spLocks noGrp="1"/>
          </p:cNvSpPr>
          <p:nvPr>
            <p:ph type="sldNum" sz="quarter" idx="12"/>
          </p:nvPr>
        </p:nvSpPr>
        <p:spPr/>
        <p:txBody>
          <a:bodyPr/>
          <a:lstStyle/>
          <a:p>
            <a:fld id="{468399EC-FDA3-489E-A221-338D55D3F9CE}" type="slidenum">
              <a:rPr lang="fi-FI" smtClean="0"/>
              <a:t>28</a:t>
            </a:fld>
            <a:endParaRPr lang="fi-FI"/>
          </a:p>
        </p:txBody>
      </p:sp>
    </p:spTree>
    <p:extLst>
      <p:ext uri="{BB962C8B-B14F-4D97-AF65-F5344CB8AC3E}">
        <p14:creationId xmlns:p14="http://schemas.microsoft.com/office/powerpoint/2010/main" val="11097460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Elinympäristö ja elinvoima</a:t>
            </a:r>
          </a:p>
        </p:txBody>
      </p:sp>
      <p:pic>
        <p:nvPicPr>
          <p:cNvPr id="3" name="Kuva 2"/>
          <p:cNvPicPr>
            <a:picLocks noChangeAspect="1"/>
          </p:cNvPicPr>
          <p:nvPr/>
        </p:nvPicPr>
        <p:blipFill>
          <a:blip r:embed="rId2"/>
          <a:stretch>
            <a:fillRect/>
          </a:stretch>
        </p:blipFill>
        <p:spPr>
          <a:xfrm>
            <a:off x="10384452" y="534088"/>
            <a:ext cx="969348" cy="987638"/>
          </a:xfrm>
          <a:prstGeom prst="rect">
            <a:avLst/>
          </a:prstGeom>
        </p:spPr>
      </p:pic>
      <p:sp>
        <p:nvSpPr>
          <p:cNvPr id="4" name="Alatunnisteen paikkamerkki 3"/>
          <p:cNvSpPr>
            <a:spLocks noGrp="1"/>
          </p:cNvSpPr>
          <p:nvPr>
            <p:ph type="ftr" sz="quarter" idx="11"/>
          </p:nvPr>
        </p:nvSpPr>
        <p:spPr/>
        <p:txBody>
          <a:bodyPr/>
          <a:lstStyle/>
          <a:p>
            <a:r>
              <a:rPr lang="fi-FI"/>
              <a:t>Rautjärven kuntastrategia 2020 - 2025</a:t>
            </a:r>
          </a:p>
        </p:txBody>
      </p:sp>
      <p:sp>
        <p:nvSpPr>
          <p:cNvPr id="7" name="Sisällön paikkamerkki 6"/>
          <p:cNvSpPr>
            <a:spLocks noGrp="1"/>
          </p:cNvSpPr>
          <p:nvPr>
            <p:ph idx="1"/>
          </p:nvPr>
        </p:nvSpPr>
        <p:spPr>
          <a:xfrm>
            <a:off x="838200" y="1825625"/>
            <a:ext cx="10515600" cy="4351338"/>
          </a:xfrm>
        </p:spPr>
        <p:txBody>
          <a:bodyPr/>
          <a:lstStyle/>
          <a:p>
            <a:r>
              <a:rPr lang="fi-FI" dirty="0"/>
              <a:t>Yksityiset ja  julkiset palvelut kehittyvät</a:t>
            </a:r>
          </a:p>
          <a:p>
            <a:r>
              <a:rPr lang="fi-FI" dirty="0"/>
              <a:t>Työmahdollisuudet lisääntyvät ja työvoimaa on saatavilla</a:t>
            </a:r>
          </a:p>
          <a:p>
            <a:r>
              <a:rPr lang="fi-FI" dirty="0"/>
              <a:t>Yritystoiminnan edellytykset paranevat </a:t>
            </a:r>
          </a:p>
          <a:p>
            <a:r>
              <a:rPr lang="fi-FI" dirty="0"/>
              <a:t>Kotoutumisen onnistuminen</a:t>
            </a:r>
          </a:p>
          <a:p>
            <a:r>
              <a:rPr lang="fi-FI" dirty="0"/>
              <a:t>Elinympäristön viihtyisyys turvataan</a:t>
            </a:r>
          </a:p>
          <a:p>
            <a:r>
              <a:rPr lang="fi-FI" dirty="0"/>
              <a:t>Infra (tiet, kadut ja verkostot) säilyy ja kehittyy</a:t>
            </a:r>
          </a:p>
          <a:p>
            <a:r>
              <a:rPr lang="fi-FI" dirty="0"/>
              <a:t>Tukee kestävää kehitystä ja luonnonympäristön säilymistä</a:t>
            </a:r>
          </a:p>
          <a:p>
            <a:pPr marL="0" indent="0">
              <a:buNone/>
            </a:pPr>
            <a:endParaRPr lang="fi-FI" dirty="0"/>
          </a:p>
        </p:txBody>
      </p:sp>
      <p:sp>
        <p:nvSpPr>
          <p:cNvPr id="5" name="Päivämäärän paikkamerkki 4"/>
          <p:cNvSpPr>
            <a:spLocks noGrp="1"/>
          </p:cNvSpPr>
          <p:nvPr>
            <p:ph type="dt" sz="half" idx="10"/>
          </p:nvPr>
        </p:nvSpPr>
        <p:spPr/>
        <p:txBody>
          <a:bodyPr/>
          <a:lstStyle/>
          <a:p>
            <a:fld id="{C7D0C3CB-888C-49BD-8600-633FB0E5C144}" type="datetime1">
              <a:rPr lang="fi-FI" smtClean="0"/>
              <a:t>12.1.2021</a:t>
            </a:fld>
            <a:endParaRPr lang="fi-FI"/>
          </a:p>
        </p:txBody>
      </p:sp>
      <p:sp>
        <p:nvSpPr>
          <p:cNvPr id="6" name="Dian numeron paikkamerkki 5"/>
          <p:cNvSpPr>
            <a:spLocks noGrp="1"/>
          </p:cNvSpPr>
          <p:nvPr>
            <p:ph type="sldNum" sz="quarter" idx="12"/>
          </p:nvPr>
        </p:nvSpPr>
        <p:spPr/>
        <p:txBody>
          <a:bodyPr/>
          <a:lstStyle/>
          <a:p>
            <a:fld id="{468399EC-FDA3-489E-A221-338D55D3F9CE}" type="slidenum">
              <a:rPr lang="fi-FI" smtClean="0"/>
              <a:t>29</a:t>
            </a:fld>
            <a:endParaRPr lang="fi-FI"/>
          </a:p>
        </p:txBody>
      </p:sp>
    </p:spTree>
    <p:extLst>
      <p:ext uri="{BB962C8B-B14F-4D97-AF65-F5344CB8AC3E}">
        <p14:creationId xmlns:p14="http://schemas.microsoft.com/office/powerpoint/2010/main" val="1085568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Johdanto kuntastrategiaan</a:t>
            </a:r>
          </a:p>
        </p:txBody>
      </p:sp>
      <p:pic>
        <p:nvPicPr>
          <p:cNvPr id="3" name="Kuva 2"/>
          <p:cNvPicPr>
            <a:picLocks noChangeAspect="1"/>
          </p:cNvPicPr>
          <p:nvPr/>
        </p:nvPicPr>
        <p:blipFill>
          <a:blip r:embed="rId2"/>
          <a:stretch>
            <a:fillRect/>
          </a:stretch>
        </p:blipFill>
        <p:spPr>
          <a:xfrm>
            <a:off x="10384452" y="534087"/>
            <a:ext cx="969348" cy="987638"/>
          </a:xfrm>
          <a:prstGeom prst="rect">
            <a:avLst/>
          </a:prstGeom>
        </p:spPr>
      </p:pic>
      <p:sp>
        <p:nvSpPr>
          <p:cNvPr id="5" name="Alatunnisteen paikkamerkki 4"/>
          <p:cNvSpPr>
            <a:spLocks noGrp="1"/>
          </p:cNvSpPr>
          <p:nvPr>
            <p:ph type="ftr" sz="quarter" idx="11"/>
          </p:nvPr>
        </p:nvSpPr>
        <p:spPr/>
        <p:txBody>
          <a:bodyPr/>
          <a:lstStyle/>
          <a:p>
            <a:r>
              <a:rPr lang="fi-FI"/>
              <a:t>Rautjärven kuntastrategia 2020 - 2025</a:t>
            </a:r>
          </a:p>
        </p:txBody>
      </p:sp>
      <p:sp>
        <p:nvSpPr>
          <p:cNvPr id="6" name="Sisällön paikkamerkki 5"/>
          <p:cNvSpPr>
            <a:spLocks noGrp="1"/>
          </p:cNvSpPr>
          <p:nvPr>
            <p:ph idx="1"/>
          </p:nvPr>
        </p:nvSpPr>
        <p:spPr/>
        <p:txBody>
          <a:bodyPr>
            <a:normAutofit fontScale="55000" lnSpcReduction="20000"/>
          </a:bodyPr>
          <a:lstStyle/>
          <a:p>
            <a:pPr marL="0" indent="0">
              <a:buNone/>
            </a:pPr>
            <a:r>
              <a:rPr lang="fi-FI" dirty="0"/>
              <a:t>Kuntastrategia on kuntalain mukaan laadittava vähintään kerran valtuustokaudessa, jossa valtuusto päättää kunnan toiminnan ja talouden pitkän aikavälin tavoitteista. Talousarvio ja –suunnitelma on laadittava siten, ne toteuttavat kuntastrategiaa.</a:t>
            </a:r>
          </a:p>
          <a:p>
            <a:pPr marL="0" indent="0">
              <a:buNone/>
            </a:pPr>
            <a:r>
              <a:rPr lang="fi-FI" dirty="0"/>
              <a:t>Tämä kuntastrategia korvaa vuonna 2013 hyväksytyn ja vuonna 2017 päivitetyn kuntastrategian. Pohjana kuntastrategialle on toiminut vuonna 2019 valmisteltu talousstrategia, jonka kunnanvaltuusto edellytti laadittavaksi, jotta ennen uuden kuntastrategian hyväksymistä saavutetaan kuntatalouden tasapaino.</a:t>
            </a:r>
          </a:p>
          <a:p>
            <a:pPr marL="0" indent="0">
              <a:buNone/>
            </a:pPr>
            <a:r>
              <a:rPr lang="fi-FI" dirty="0"/>
              <a:t>Kuntastrategian strategisiksi näkökulmat ovat:</a:t>
            </a:r>
          </a:p>
          <a:p>
            <a:pPr lvl="1"/>
            <a:r>
              <a:rPr lang="fi-FI" dirty="0"/>
              <a:t>Hyvinvointi</a:t>
            </a:r>
          </a:p>
          <a:p>
            <a:pPr lvl="1"/>
            <a:r>
              <a:rPr lang="fi-FI" dirty="0"/>
              <a:t>Elinvoima</a:t>
            </a:r>
          </a:p>
          <a:p>
            <a:pPr lvl="1"/>
            <a:r>
              <a:rPr lang="fi-FI" dirty="0"/>
              <a:t>Kuntatalouden tasapaino</a:t>
            </a:r>
          </a:p>
          <a:p>
            <a:pPr marL="0" indent="0">
              <a:buNone/>
            </a:pPr>
            <a:r>
              <a:rPr lang="fi-FI" dirty="0"/>
              <a:t>Kuntastrategian lähtökohtana on  yleisestä laadintatavasta poiketen ollut keskittyä niihin strategisiin toimenpiteisiin, joilla kunnan kehitys voidaan kääntää positiiviseksi.</a:t>
            </a:r>
          </a:p>
          <a:p>
            <a:pPr marL="0" indent="0">
              <a:buNone/>
            </a:pPr>
            <a:r>
              <a:rPr lang="fi-FI" dirty="0"/>
              <a:t>Kuntastrategiaa on laadittu kuntalaisten strategiaraadeissa ja kuntalaiskyselyllä sekä haastattelututkimuksella, joissa on erityisesti haettu kunnan kehitykseen vaikuttavia toimenpide-ehdotuksia.</a:t>
            </a:r>
          </a:p>
          <a:p>
            <a:pPr marL="0" indent="0">
              <a:buNone/>
            </a:pPr>
            <a:r>
              <a:rPr lang="fi-FI" dirty="0"/>
              <a:t>Kuntalaisten esityksiä ja palautteita on käsitelty kunnanvaltuuston ja –hallituksen seminaareissa strategiaryhmän valmistelusta. Kunnanvaltuusto hyväksyi 10.11.2011 strategiset tavoitteet, joiden pohjalta on asetettu vuoden 2021 talousarvion ja taloussuunnitelman 2021 – 2023 </a:t>
            </a:r>
            <a:r>
              <a:rPr lang="fi-FI"/>
              <a:t>tavoitteet.</a:t>
            </a:r>
          </a:p>
          <a:p>
            <a:pPr marL="0" indent="0">
              <a:buNone/>
            </a:pPr>
            <a:r>
              <a:rPr lang="fi-FI" dirty="0"/>
              <a:t>Kuntastrategian rinnalla on laadittu hyvinvointisuunnitelmaa, jossa käsitellään erityisesti kuntalaisten hyvinvointia edistäviä tavoitteita ja kunnan vastuulla olevia toimenpiteitä maakunnallisen hyvinvointisuunnitelman painopistealueilla.</a:t>
            </a:r>
          </a:p>
          <a:p>
            <a:pPr marL="0" indent="0">
              <a:buNone/>
            </a:pPr>
            <a:endParaRPr lang="fi-FI" dirty="0"/>
          </a:p>
        </p:txBody>
      </p:sp>
      <p:sp>
        <p:nvSpPr>
          <p:cNvPr id="7" name="Päivämäärän paikkamerkki 6"/>
          <p:cNvSpPr>
            <a:spLocks noGrp="1"/>
          </p:cNvSpPr>
          <p:nvPr>
            <p:ph type="dt" sz="half" idx="10"/>
          </p:nvPr>
        </p:nvSpPr>
        <p:spPr/>
        <p:txBody>
          <a:bodyPr/>
          <a:lstStyle/>
          <a:p>
            <a:fld id="{8BD4CDFD-5BEF-45D1-B61B-348CF147845B}" type="datetime1">
              <a:rPr lang="fi-FI" smtClean="0"/>
              <a:t>12.1.2021</a:t>
            </a:fld>
            <a:endParaRPr lang="fi-FI"/>
          </a:p>
        </p:txBody>
      </p:sp>
      <p:sp>
        <p:nvSpPr>
          <p:cNvPr id="8" name="Dian numeron paikkamerkki 7"/>
          <p:cNvSpPr>
            <a:spLocks noGrp="1"/>
          </p:cNvSpPr>
          <p:nvPr>
            <p:ph type="sldNum" sz="quarter" idx="12"/>
          </p:nvPr>
        </p:nvSpPr>
        <p:spPr/>
        <p:txBody>
          <a:bodyPr/>
          <a:lstStyle/>
          <a:p>
            <a:fld id="{468399EC-FDA3-489E-A221-338D55D3F9CE}" type="slidenum">
              <a:rPr lang="fi-FI" smtClean="0"/>
              <a:t>3</a:t>
            </a:fld>
            <a:endParaRPr lang="fi-FI"/>
          </a:p>
        </p:txBody>
      </p:sp>
    </p:spTree>
    <p:extLst>
      <p:ext uri="{BB962C8B-B14F-4D97-AF65-F5344CB8AC3E}">
        <p14:creationId xmlns:p14="http://schemas.microsoft.com/office/powerpoint/2010/main" val="37595371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a:solidFill>
                  <a:srgbClr val="2F4ED1"/>
                </a:solidFill>
                <a:latin typeface="Arial Rounded MT Bold" panose="020F0704030504030204" pitchFamily="34" charset="0"/>
              </a:rPr>
              <a:t>Strategian toimeenpano ja toteutumisen arviointi</a:t>
            </a:r>
          </a:p>
        </p:txBody>
      </p:sp>
      <p:sp>
        <p:nvSpPr>
          <p:cNvPr id="3" name="Alaotsikko 2"/>
          <p:cNvSpPr>
            <a:spLocks noGrp="1"/>
          </p:cNvSpPr>
          <p:nvPr>
            <p:ph type="subTitle" idx="1"/>
          </p:nvPr>
        </p:nvSpPr>
        <p:spPr/>
        <p:txBody>
          <a:bodyPr/>
          <a:lstStyle/>
          <a:p>
            <a:endParaRPr lang="fi-FI" dirty="0"/>
          </a:p>
        </p:txBody>
      </p:sp>
      <p:sp>
        <p:nvSpPr>
          <p:cNvPr id="5" name="Alatunnisteen paikkamerkki 4"/>
          <p:cNvSpPr>
            <a:spLocks noGrp="1"/>
          </p:cNvSpPr>
          <p:nvPr>
            <p:ph type="ftr" sz="quarter" idx="11"/>
          </p:nvPr>
        </p:nvSpPr>
        <p:spPr/>
        <p:txBody>
          <a:bodyPr/>
          <a:lstStyle/>
          <a:p>
            <a:r>
              <a:rPr lang="fi-FI"/>
              <a:t>Rautjärven kuntastrategia 2020 - 2025</a:t>
            </a:r>
          </a:p>
        </p:txBody>
      </p:sp>
      <p:pic>
        <p:nvPicPr>
          <p:cNvPr id="7" name="Kuva 6"/>
          <p:cNvPicPr>
            <a:picLocks noChangeAspect="1"/>
          </p:cNvPicPr>
          <p:nvPr/>
        </p:nvPicPr>
        <p:blipFill>
          <a:blip r:embed="rId3"/>
          <a:stretch>
            <a:fillRect/>
          </a:stretch>
        </p:blipFill>
        <p:spPr>
          <a:xfrm>
            <a:off x="10384452" y="534087"/>
            <a:ext cx="969348" cy="987638"/>
          </a:xfrm>
          <a:prstGeom prst="rect">
            <a:avLst/>
          </a:prstGeom>
        </p:spPr>
      </p:pic>
      <p:sp>
        <p:nvSpPr>
          <p:cNvPr id="8" name="Päivämäärän paikkamerkki 7"/>
          <p:cNvSpPr>
            <a:spLocks noGrp="1"/>
          </p:cNvSpPr>
          <p:nvPr>
            <p:ph type="dt" sz="half" idx="10"/>
          </p:nvPr>
        </p:nvSpPr>
        <p:spPr/>
        <p:txBody>
          <a:bodyPr/>
          <a:lstStyle/>
          <a:p>
            <a:fld id="{A5146468-A882-4697-9E62-F0C8808FFF73}" type="datetime1">
              <a:rPr lang="fi-FI" smtClean="0"/>
              <a:t>12.1.2021</a:t>
            </a:fld>
            <a:endParaRPr lang="fi-FI"/>
          </a:p>
        </p:txBody>
      </p:sp>
      <p:sp>
        <p:nvSpPr>
          <p:cNvPr id="9" name="Dian numeron paikkamerkki 8"/>
          <p:cNvSpPr>
            <a:spLocks noGrp="1"/>
          </p:cNvSpPr>
          <p:nvPr>
            <p:ph type="sldNum" sz="quarter" idx="12"/>
          </p:nvPr>
        </p:nvSpPr>
        <p:spPr/>
        <p:txBody>
          <a:bodyPr/>
          <a:lstStyle/>
          <a:p>
            <a:fld id="{468399EC-FDA3-489E-A221-338D55D3F9CE}" type="slidenum">
              <a:rPr lang="fi-FI" smtClean="0"/>
              <a:t>30</a:t>
            </a:fld>
            <a:endParaRPr lang="fi-FI"/>
          </a:p>
        </p:txBody>
      </p:sp>
    </p:spTree>
    <p:extLst>
      <p:ext uri="{BB962C8B-B14F-4D97-AF65-F5344CB8AC3E}">
        <p14:creationId xmlns:p14="http://schemas.microsoft.com/office/powerpoint/2010/main" val="20491565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Kuntastrategian toimeenpano</a:t>
            </a:r>
          </a:p>
        </p:txBody>
      </p:sp>
      <p:pic>
        <p:nvPicPr>
          <p:cNvPr id="3" name="Kuva 2"/>
          <p:cNvPicPr>
            <a:picLocks noChangeAspect="1"/>
          </p:cNvPicPr>
          <p:nvPr/>
        </p:nvPicPr>
        <p:blipFill>
          <a:blip r:embed="rId2"/>
          <a:stretch>
            <a:fillRect/>
          </a:stretch>
        </p:blipFill>
        <p:spPr>
          <a:xfrm>
            <a:off x="10384452" y="534088"/>
            <a:ext cx="969348" cy="987638"/>
          </a:xfrm>
          <a:prstGeom prst="rect">
            <a:avLst/>
          </a:prstGeom>
        </p:spPr>
      </p:pic>
      <p:sp>
        <p:nvSpPr>
          <p:cNvPr id="4" name="Alatunnisteen paikkamerkki 3"/>
          <p:cNvSpPr>
            <a:spLocks noGrp="1"/>
          </p:cNvSpPr>
          <p:nvPr>
            <p:ph type="ftr" sz="quarter" idx="11"/>
          </p:nvPr>
        </p:nvSpPr>
        <p:spPr/>
        <p:txBody>
          <a:bodyPr/>
          <a:lstStyle/>
          <a:p>
            <a:r>
              <a:rPr lang="fi-FI"/>
              <a:t>Rautjärven kuntastrategia 2020 - 2025</a:t>
            </a:r>
          </a:p>
        </p:txBody>
      </p:sp>
      <p:sp>
        <p:nvSpPr>
          <p:cNvPr id="7" name="Sisällön paikkamerkki 6"/>
          <p:cNvSpPr>
            <a:spLocks noGrp="1"/>
          </p:cNvSpPr>
          <p:nvPr>
            <p:ph idx="1"/>
          </p:nvPr>
        </p:nvSpPr>
        <p:spPr>
          <a:xfrm>
            <a:off x="838200" y="1825625"/>
            <a:ext cx="10515600" cy="4351338"/>
          </a:xfrm>
        </p:spPr>
        <p:txBody>
          <a:bodyPr/>
          <a:lstStyle/>
          <a:p>
            <a:r>
              <a:rPr lang="fi-FI" dirty="0"/>
              <a:t>Strategiset tavoitteet talousarvion ja –suunnitelman perustana</a:t>
            </a:r>
          </a:p>
          <a:p>
            <a:r>
              <a:rPr lang="fi-FI" dirty="0"/>
              <a:t>Kuntastrategia esitellään henkilöstölle ja käsitellään työpaikkakokouksissa</a:t>
            </a:r>
          </a:p>
          <a:p>
            <a:r>
              <a:rPr lang="fi-FI" dirty="0"/>
              <a:t>Tavoitteiden pohjalta määritellään työyksikkökohtaiset ja yksilölliset tavoitteet</a:t>
            </a:r>
          </a:p>
          <a:p>
            <a:r>
              <a:rPr lang="fi-FI" dirty="0"/>
              <a:t>Kuntastrategia-aineisto käsitellään uusien luottamushenkilöiden perehdytyksessä</a:t>
            </a:r>
          </a:p>
          <a:p>
            <a:r>
              <a:rPr lang="fi-FI" dirty="0"/>
              <a:t>Uusi valtuusto päivittää kuntastrategian vuonna 2022, kun sote-maakuntauudistuksen toteutuminen varmistuu</a:t>
            </a:r>
          </a:p>
          <a:p>
            <a:pPr marL="0" indent="0">
              <a:buNone/>
            </a:pPr>
            <a:endParaRPr lang="fi-FI" dirty="0"/>
          </a:p>
        </p:txBody>
      </p:sp>
      <p:sp>
        <p:nvSpPr>
          <p:cNvPr id="5" name="Päivämäärän paikkamerkki 4"/>
          <p:cNvSpPr>
            <a:spLocks noGrp="1"/>
          </p:cNvSpPr>
          <p:nvPr>
            <p:ph type="dt" sz="half" idx="10"/>
          </p:nvPr>
        </p:nvSpPr>
        <p:spPr/>
        <p:txBody>
          <a:bodyPr/>
          <a:lstStyle/>
          <a:p>
            <a:fld id="{C7D0C3CB-888C-49BD-8600-633FB0E5C144}" type="datetime1">
              <a:rPr lang="fi-FI" smtClean="0"/>
              <a:t>12.1.2021</a:t>
            </a:fld>
            <a:endParaRPr lang="fi-FI"/>
          </a:p>
        </p:txBody>
      </p:sp>
      <p:sp>
        <p:nvSpPr>
          <p:cNvPr id="6" name="Dian numeron paikkamerkki 5"/>
          <p:cNvSpPr>
            <a:spLocks noGrp="1"/>
          </p:cNvSpPr>
          <p:nvPr>
            <p:ph type="sldNum" sz="quarter" idx="12"/>
          </p:nvPr>
        </p:nvSpPr>
        <p:spPr/>
        <p:txBody>
          <a:bodyPr/>
          <a:lstStyle/>
          <a:p>
            <a:fld id="{468399EC-FDA3-489E-A221-338D55D3F9CE}" type="slidenum">
              <a:rPr lang="fi-FI" smtClean="0"/>
              <a:t>31</a:t>
            </a:fld>
            <a:endParaRPr lang="fi-FI"/>
          </a:p>
        </p:txBody>
      </p:sp>
    </p:spTree>
    <p:extLst>
      <p:ext uri="{BB962C8B-B14F-4D97-AF65-F5344CB8AC3E}">
        <p14:creationId xmlns:p14="http://schemas.microsoft.com/office/powerpoint/2010/main" val="37060084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Kuntastrategian 2021 - 2025 onnistumisen mittarit</a:t>
            </a:r>
          </a:p>
        </p:txBody>
      </p:sp>
      <p:sp>
        <p:nvSpPr>
          <p:cNvPr id="3" name="Sisällön paikkamerkki 2"/>
          <p:cNvSpPr>
            <a:spLocks noGrp="1"/>
          </p:cNvSpPr>
          <p:nvPr>
            <p:ph idx="1"/>
          </p:nvPr>
        </p:nvSpPr>
        <p:spPr/>
        <p:txBody>
          <a:bodyPr>
            <a:normAutofit/>
          </a:bodyPr>
          <a:lstStyle/>
          <a:p>
            <a:pPr marL="0" indent="0">
              <a:buNone/>
            </a:pPr>
            <a:r>
              <a:rPr lang="fi-FI" dirty="0">
                <a:solidFill>
                  <a:srgbClr val="2F4ED1"/>
                </a:solidFill>
                <a:latin typeface="Arial Rounded MT Bold" panose="020F0704030504030204" pitchFamily="34" charset="0"/>
              </a:rPr>
              <a:t>Väestörakenteen muutos</a:t>
            </a:r>
          </a:p>
          <a:p>
            <a:r>
              <a:rPr lang="fi-FI" dirty="0"/>
              <a:t>Muuttovoitto keskimäärin 25 henkilöä vuodessa</a:t>
            </a:r>
          </a:p>
          <a:p>
            <a:r>
              <a:rPr lang="fi-FI" dirty="0"/>
              <a:t>Työikäisten määrä 1.350</a:t>
            </a:r>
          </a:p>
          <a:p>
            <a:pPr marL="0" indent="0">
              <a:buNone/>
            </a:pPr>
            <a:r>
              <a:rPr lang="fi-FI" dirty="0">
                <a:solidFill>
                  <a:srgbClr val="2F4ED1"/>
                </a:solidFill>
                <a:latin typeface="Arial Rounded MT Bold" panose="020F0704030504030204" pitchFamily="34" charset="0"/>
              </a:rPr>
              <a:t>Yritysten ja työpaikkojen määrä</a:t>
            </a:r>
          </a:p>
          <a:p>
            <a:r>
              <a:rPr lang="fi-FI" dirty="0"/>
              <a:t>Työpaikkojen määrä 900</a:t>
            </a:r>
          </a:p>
          <a:p>
            <a:pPr marL="0" indent="0">
              <a:buNone/>
            </a:pPr>
            <a:r>
              <a:rPr lang="fi-FI" dirty="0">
                <a:solidFill>
                  <a:srgbClr val="2F4ED1"/>
                </a:solidFill>
                <a:latin typeface="Arial Rounded MT Bold" panose="020F0704030504030204" pitchFamily="34" charset="0"/>
              </a:rPr>
              <a:t>Kuntatalouden tasapaino</a:t>
            </a:r>
          </a:p>
          <a:p>
            <a:r>
              <a:rPr lang="fi-FI" dirty="0"/>
              <a:t>Kunnallisvero enintään 1 %-yksikköä yli maan keskiarvon</a:t>
            </a:r>
          </a:p>
          <a:p>
            <a:pPr marL="0" indent="0">
              <a:buNone/>
            </a:pPr>
            <a:endParaRPr lang="fi-FI" dirty="0"/>
          </a:p>
          <a:p>
            <a:pPr marL="0" indent="0">
              <a:buNone/>
            </a:pPr>
            <a:endParaRPr lang="fi-FI" dirty="0"/>
          </a:p>
        </p:txBody>
      </p:sp>
      <p:pic>
        <p:nvPicPr>
          <p:cNvPr id="4" name="Kuva 3"/>
          <p:cNvPicPr>
            <a:picLocks noChangeAspect="1"/>
          </p:cNvPicPr>
          <p:nvPr/>
        </p:nvPicPr>
        <p:blipFill>
          <a:blip r:embed="rId2"/>
          <a:stretch>
            <a:fillRect/>
          </a:stretch>
        </p:blipFill>
        <p:spPr>
          <a:xfrm>
            <a:off x="10384452" y="534087"/>
            <a:ext cx="969348" cy="987638"/>
          </a:xfrm>
          <a:prstGeom prst="rect">
            <a:avLst/>
          </a:prstGeom>
        </p:spPr>
      </p:pic>
      <p:sp>
        <p:nvSpPr>
          <p:cNvPr id="5" name="Alatunnisteen paikkamerkki 4"/>
          <p:cNvSpPr>
            <a:spLocks noGrp="1"/>
          </p:cNvSpPr>
          <p:nvPr>
            <p:ph type="ftr" sz="quarter" idx="11"/>
          </p:nvPr>
        </p:nvSpPr>
        <p:spPr/>
        <p:txBody>
          <a:bodyPr/>
          <a:lstStyle/>
          <a:p>
            <a:r>
              <a:rPr lang="fi-FI"/>
              <a:t>Rautjärven kuntastrategia 2020 - 2025</a:t>
            </a:r>
          </a:p>
        </p:txBody>
      </p:sp>
      <p:sp>
        <p:nvSpPr>
          <p:cNvPr id="6" name="Päivämäärän paikkamerkki 5"/>
          <p:cNvSpPr>
            <a:spLocks noGrp="1"/>
          </p:cNvSpPr>
          <p:nvPr>
            <p:ph type="dt" sz="half" idx="10"/>
          </p:nvPr>
        </p:nvSpPr>
        <p:spPr/>
        <p:txBody>
          <a:bodyPr/>
          <a:lstStyle/>
          <a:p>
            <a:fld id="{B20B27EA-A634-430F-8AD5-B563665476D2}" type="datetime1">
              <a:rPr lang="fi-FI" smtClean="0"/>
              <a:t>12.1.2021</a:t>
            </a:fld>
            <a:endParaRPr lang="fi-FI"/>
          </a:p>
        </p:txBody>
      </p:sp>
      <p:sp>
        <p:nvSpPr>
          <p:cNvPr id="7" name="Dian numeron paikkamerkki 6"/>
          <p:cNvSpPr>
            <a:spLocks noGrp="1"/>
          </p:cNvSpPr>
          <p:nvPr>
            <p:ph type="sldNum" sz="quarter" idx="12"/>
          </p:nvPr>
        </p:nvSpPr>
        <p:spPr/>
        <p:txBody>
          <a:bodyPr/>
          <a:lstStyle/>
          <a:p>
            <a:fld id="{468399EC-FDA3-489E-A221-338D55D3F9CE}" type="slidenum">
              <a:rPr lang="fi-FI" smtClean="0"/>
              <a:t>32</a:t>
            </a:fld>
            <a:endParaRPr lang="fi-FI"/>
          </a:p>
        </p:txBody>
      </p:sp>
    </p:spTree>
    <p:extLst>
      <p:ext uri="{BB962C8B-B14F-4D97-AF65-F5344CB8AC3E}">
        <p14:creationId xmlns:p14="http://schemas.microsoft.com/office/powerpoint/2010/main" val="40195161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dirty="0"/>
          </a:p>
        </p:txBody>
      </p:sp>
      <p:sp>
        <p:nvSpPr>
          <p:cNvPr id="3" name="Sisällön paikkamerkki 2"/>
          <p:cNvSpPr>
            <a:spLocks noGrp="1"/>
          </p:cNvSpPr>
          <p:nvPr>
            <p:ph idx="1"/>
          </p:nvPr>
        </p:nvSpPr>
        <p:spPr/>
        <p:txBody>
          <a:bodyPr>
            <a:normAutofit/>
          </a:bodyPr>
          <a:lstStyle/>
          <a:p>
            <a:endParaRPr lang="fi-FI" sz="1400" dirty="0">
              <a:solidFill>
                <a:srgbClr val="FF0000"/>
              </a:solidFill>
            </a:endParaRPr>
          </a:p>
          <a:p>
            <a:endParaRPr lang="fi-FI" dirty="0"/>
          </a:p>
        </p:txBody>
      </p:sp>
      <p:pic>
        <p:nvPicPr>
          <p:cNvPr id="4" name="Kuva 3"/>
          <p:cNvPicPr>
            <a:picLocks noChangeAspect="1"/>
          </p:cNvPicPr>
          <p:nvPr/>
        </p:nvPicPr>
        <p:blipFill>
          <a:blip r:embed="rId2"/>
          <a:stretch>
            <a:fillRect/>
          </a:stretch>
        </p:blipFill>
        <p:spPr>
          <a:xfrm>
            <a:off x="10384452" y="534087"/>
            <a:ext cx="969348" cy="987638"/>
          </a:xfrm>
          <a:prstGeom prst="rect">
            <a:avLst/>
          </a:prstGeom>
        </p:spPr>
      </p:pic>
      <p:sp>
        <p:nvSpPr>
          <p:cNvPr id="5" name="Alatunnisteen paikkamerkki 4"/>
          <p:cNvSpPr>
            <a:spLocks noGrp="1"/>
          </p:cNvSpPr>
          <p:nvPr>
            <p:ph type="ftr" sz="quarter" idx="11"/>
          </p:nvPr>
        </p:nvSpPr>
        <p:spPr/>
        <p:txBody>
          <a:bodyPr/>
          <a:lstStyle/>
          <a:p>
            <a:r>
              <a:rPr lang="fi-FI"/>
              <a:t>Rautjärven kuntastrategia 2020 - 2025</a:t>
            </a:r>
          </a:p>
        </p:txBody>
      </p:sp>
      <p:sp>
        <p:nvSpPr>
          <p:cNvPr id="6" name="Päivämäärän paikkamerkki 5"/>
          <p:cNvSpPr>
            <a:spLocks noGrp="1"/>
          </p:cNvSpPr>
          <p:nvPr>
            <p:ph type="dt" sz="half" idx="10"/>
          </p:nvPr>
        </p:nvSpPr>
        <p:spPr/>
        <p:txBody>
          <a:bodyPr/>
          <a:lstStyle/>
          <a:p>
            <a:fld id="{292916C7-DD3E-438C-A79E-31AD55CCA4B5}" type="datetime1">
              <a:rPr lang="fi-FI" smtClean="0"/>
              <a:t>12.1.2021</a:t>
            </a:fld>
            <a:endParaRPr lang="fi-FI"/>
          </a:p>
        </p:txBody>
      </p:sp>
      <p:sp>
        <p:nvSpPr>
          <p:cNvPr id="7" name="Dian numeron paikkamerkki 6"/>
          <p:cNvSpPr>
            <a:spLocks noGrp="1"/>
          </p:cNvSpPr>
          <p:nvPr>
            <p:ph type="sldNum" sz="quarter" idx="12"/>
          </p:nvPr>
        </p:nvSpPr>
        <p:spPr/>
        <p:txBody>
          <a:bodyPr/>
          <a:lstStyle/>
          <a:p>
            <a:fld id="{468399EC-FDA3-489E-A221-338D55D3F9CE}" type="slidenum">
              <a:rPr lang="fi-FI" smtClean="0"/>
              <a:t>33</a:t>
            </a:fld>
            <a:endParaRPr lang="fi-FI"/>
          </a:p>
        </p:txBody>
      </p:sp>
    </p:spTree>
    <p:extLst>
      <p:ext uri="{BB962C8B-B14F-4D97-AF65-F5344CB8AC3E}">
        <p14:creationId xmlns:p14="http://schemas.microsoft.com/office/powerpoint/2010/main" val="3755990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solidFill>
                  <a:srgbClr val="2F4ED1"/>
                </a:solidFill>
              </a:rPr>
              <a:t>Rautjärven kunnan arvot ja visio</a:t>
            </a:r>
          </a:p>
        </p:txBody>
      </p:sp>
      <p:pic>
        <p:nvPicPr>
          <p:cNvPr id="3" name="Kuva 2"/>
          <p:cNvPicPr>
            <a:picLocks noChangeAspect="1"/>
          </p:cNvPicPr>
          <p:nvPr/>
        </p:nvPicPr>
        <p:blipFill>
          <a:blip r:embed="rId3"/>
          <a:stretch>
            <a:fillRect/>
          </a:stretch>
        </p:blipFill>
        <p:spPr>
          <a:xfrm>
            <a:off x="10384452" y="534087"/>
            <a:ext cx="969348" cy="987638"/>
          </a:xfrm>
          <a:prstGeom prst="rect">
            <a:avLst/>
          </a:prstGeom>
        </p:spPr>
      </p:pic>
      <p:sp>
        <p:nvSpPr>
          <p:cNvPr id="5" name="Alatunnisteen paikkamerkki 4"/>
          <p:cNvSpPr>
            <a:spLocks noGrp="1"/>
          </p:cNvSpPr>
          <p:nvPr>
            <p:ph type="ftr" sz="quarter" idx="11"/>
          </p:nvPr>
        </p:nvSpPr>
        <p:spPr/>
        <p:txBody>
          <a:bodyPr/>
          <a:lstStyle/>
          <a:p>
            <a:r>
              <a:rPr lang="fi-FI"/>
              <a:t>Rautjärven kuntastrategia 2020 - 2025</a:t>
            </a:r>
          </a:p>
        </p:txBody>
      </p:sp>
      <p:sp>
        <p:nvSpPr>
          <p:cNvPr id="6" name="Sisällön paikkamerkki 5"/>
          <p:cNvSpPr>
            <a:spLocks noGrp="1"/>
          </p:cNvSpPr>
          <p:nvPr>
            <p:ph idx="1"/>
          </p:nvPr>
        </p:nvSpPr>
        <p:spPr/>
        <p:txBody>
          <a:bodyPr>
            <a:normAutofit lnSpcReduction="10000"/>
          </a:bodyPr>
          <a:lstStyle/>
          <a:p>
            <a:pPr marL="0" indent="0" algn="ctr">
              <a:buNone/>
            </a:pPr>
            <a:r>
              <a:rPr lang="fi-FI" sz="4400" dirty="0">
                <a:solidFill>
                  <a:srgbClr val="2F4ED1"/>
                </a:solidFill>
                <a:latin typeface="Arial Rounded MT Bold" panose="020F0704030504030204" pitchFamily="34" charset="0"/>
              </a:rPr>
              <a:t>Arvot</a:t>
            </a:r>
          </a:p>
          <a:p>
            <a:r>
              <a:rPr lang="fi-FI" dirty="0"/>
              <a:t>Avoimuus; Kannustetaan uusiin avauksiin;  Päätöksenteko osallistavaa</a:t>
            </a:r>
          </a:p>
          <a:p>
            <a:r>
              <a:rPr lang="fi-FI" dirty="0"/>
              <a:t>Yhteisöllisyys; Tehdään asioita yhdessä kuntalaisten hyväksi</a:t>
            </a:r>
          </a:p>
          <a:p>
            <a:r>
              <a:rPr lang="fi-FI" dirty="0"/>
              <a:t>Vastuullisuus; Toimitaan ihmistä ja luontoa kunnioittaen</a:t>
            </a:r>
          </a:p>
          <a:p>
            <a:pPr marL="0" indent="0">
              <a:buNone/>
            </a:pPr>
            <a:endParaRPr lang="fi-FI" dirty="0"/>
          </a:p>
          <a:p>
            <a:pPr marL="0" indent="0" algn="ctr">
              <a:buNone/>
            </a:pPr>
            <a:r>
              <a:rPr lang="fi-FI" sz="4400" dirty="0">
                <a:solidFill>
                  <a:srgbClr val="2F4ED1"/>
                </a:solidFill>
                <a:latin typeface="Arial Rounded MT Bold" panose="020F0704030504030204" pitchFamily="34" charset="0"/>
              </a:rPr>
              <a:t>Visio 2030</a:t>
            </a:r>
          </a:p>
          <a:p>
            <a:r>
              <a:rPr lang="fi-FI" dirty="0"/>
              <a:t>Luonnonläheinen kotikunta.</a:t>
            </a:r>
          </a:p>
          <a:p>
            <a:pPr lvl="1"/>
            <a:r>
              <a:rPr lang="fi-FI" dirty="0"/>
              <a:t>Padot murtava kutupaikka - myös lohille, yrittäjyydelle ja matkailijoille.</a:t>
            </a:r>
          </a:p>
          <a:p>
            <a:pPr marL="457200" lvl="1" indent="0">
              <a:buNone/>
            </a:pPr>
            <a:endParaRPr lang="fi-FI" dirty="0"/>
          </a:p>
          <a:p>
            <a:endParaRPr lang="fi-FI" dirty="0"/>
          </a:p>
        </p:txBody>
      </p:sp>
      <p:sp>
        <p:nvSpPr>
          <p:cNvPr id="4" name="Dian numeron paikkamerkki 3"/>
          <p:cNvSpPr>
            <a:spLocks noGrp="1"/>
          </p:cNvSpPr>
          <p:nvPr>
            <p:ph type="sldNum" sz="quarter" idx="12"/>
          </p:nvPr>
        </p:nvSpPr>
        <p:spPr/>
        <p:txBody>
          <a:bodyPr/>
          <a:lstStyle/>
          <a:p>
            <a:fld id="{468399EC-FDA3-489E-A221-338D55D3F9CE}" type="slidenum">
              <a:rPr lang="fi-FI" smtClean="0"/>
              <a:t>4</a:t>
            </a:fld>
            <a:endParaRPr lang="fi-FI"/>
          </a:p>
        </p:txBody>
      </p:sp>
      <p:sp>
        <p:nvSpPr>
          <p:cNvPr id="7" name="Päivämäärän paikkamerkki 6">
            <a:extLst>
              <a:ext uri="{FF2B5EF4-FFF2-40B4-BE49-F238E27FC236}">
                <a16:creationId xmlns:a16="http://schemas.microsoft.com/office/drawing/2014/main" id="{612185BA-6A64-406F-8341-B94FEEBE8765}"/>
              </a:ext>
            </a:extLst>
          </p:cNvPr>
          <p:cNvSpPr>
            <a:spLocks noGrp="1"/>
          </p:cNvSpPr>
          <p:nvPr>
            <p:ph type="dt" sz="half" idx="10"/>
          </p:nvPr>
        </p:nvSpPr>
        <p:spPr/>
        <p:txBody>
          <a:bodyPr/>
          <a:lstStyle/>
          <a:p>
            <a:fld id="{1DAFB4C1-9742-475D-AACB-0856F184B3B4}" type="datetime1">
              <a:rPr lang="fi-FI" smtClean="0"/>
              <a:t>12.1.2021</a:t>
            </a:fld>
            <a:endParaRPr lang="fi-FI"/>
          </a:p>
        </p:txBody>
      </p:sp>
    </p:spTree>
    <p:extLst>
      <p:ext uri="{BB962C8B-B14F-4D97-AF65-F5344CB8AC3E}">
        <p14:creationId xmlns:p14="http://schemas.microsoft.com/office/powerpoint/2010/main" val="2609137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a:solidFill>
                  <a:srgbClr val="2F4ED1"/>
                </a:solidFill>
                <a:latin typeface="Arial Rounded MT Bold" panose="020F0704030504030204" pitchFamily="34" charset="0"/>
              </a:rPr>
              <a:t>Arvio nykytilasta</a:t>
            </a:r>
          </a:p>
        </p:txBody>
      </p:sp>
      <p:sp>
        <p:nvSpPr>
          <p:cNvPr id="3" name="Alaotsikko 2"/>
          <p:cNvSpPr>
            <a:spLocks noGrp="1"/>
          </p:cNvSpPr>
          <p:nvPr>
            <p:ph type="subTitle" idx="1"/>
          </p:nvPr>
        </p:nvSpPr>
        <p:spPr/>
        <p:txBody>
          <a:bodyPr>
            <a:normAutofit fontScale="77500" lnSpcReduction="20000"/>
          </a:bodyPr>
          <a:lstStyle/>
          <a:p>
            <a:r>
              <a:rPr lang="fi-FI" dirty="0"/>
              <a:t>Väestörakenteen muutos</a:t>
            </a:r>
          </a:p>
          <a:p>
            <a:r>
              <a:rPr lang="fi-FI" dirty="0"/>
              <a:t>Väestöennuste</a:t>
            </a:r>
          </a:p>
          <a:p>
            <a:r>
              <a:rPr lang="fi-FI" dirty="0"/>
              <a:t>Talouden tunnusluvut</a:t>
            </a:r>
          </a:p>
          <a:p>
            <a:r>
              <a:rPr lang="fi-FI" dirty="0"/>
              <a:t>Taloussuunnitelma 2021 -2023</a:t>
            </a:r>
          </a:p>
          <a:p>
            <a:r>
              <a:rPr lang="fi-FI" dirty="0"/>
              <a:t>Vahvuudet, heikkoudet, uhat ja mahdollisuudet</a:t>
            </a:r>
          </a:p>
        </p:txBody>
      </p:sp>
      <p:sp>
        <p:nvSpPr>
          <p:cNvPr id="4" name="Alatunnisteen paikkamerkki 3"/>
          <p:cNvSpPr>
            <a:spLocks noGrp="1"/>
          </p:cNvSpPr>
          <p:nvPr>
            <p:ph type="ftr" sz="quarter" idx="11"/>
          </p:nvPr>
        </p:nvSpPr>
        <p:spPr/>
        <p:txBody>
          <a:bodyPr/>
          <a:lstStyle/>
          <a:p>
            <a:r>
              <a:rPr lang="fi-FI"/>
              <a:t>Rautjärven kuntastrategia 2020 - 2025</a:t>
            </a:r>
          </a:p>
        </p:txBody>
      </p:sp>
      <p:pic>
        <p:nvPicPr>
          <p:cNvPr id="5" name="Kuva 4"/>
          <p:cNvPicPr>
            <a:picLocks noChangeAspect="1"/>
          </p:cNvPicPr>
          <p:nvPr/>
        </p:nvPicPr>
        <p:blipFill>
          <a:blip r:embed="rId2"/>
          <a:stretch>
            <a:fillRect/>
          </a:stretch>
        </p:blipFill>
        <p:spPr>
          <a:xfrm>
            <a:off x="10384452" y="534087"/>
            <a:ext cx="969348" cy="987638"/>
          </a:xfrm>
          <a:prstGeom prst="rect">
            <a:avLst/>
          </a:prstGeom>
        </p:spPr>
      </p:pic>
      <p:sp>
        <p:nvSpPr>
          <p:cNvPr id="6" name="Päivämäärän paikkamerkki 5"/>
          <p:cNvSpPr>
            <a:spLocks noGrp="1"/>
          </p:cNvSpPr>
          <p:nvPr>
            <p:ph type="dt" sz="half" idx="10"/>
          </p:nvPr>
        </p:nvSpPr>
        <p:spPr/>
        <p:txBody>
          <a:bodyPr/>
          <a:lstStyle/>
          <a:p>
            <a:fld id="{A24D2310-CA69-4788-B640-4FB267AC5B00}" type="datetime1">
              <a:rPr lang="fi-FI" smtClean="0"/>
              <a:t>12.1.2021</a:t>
            </a:fld>
            <a:endParaRPr lang="fi-FI"/>
          </a:p>
        </p:txBody>
      </p:sp>
      <p:sp>
        <p:nvSpPr>
          <p:cNvPr id="7" name="Dian numeron paikkamerkki 6"/>
          <p:cNvSpPr>
            <a:spLocks noGrp="1"/>
          </p:cNvSpPr>
          <p:nvPr>
            <p:ph type="sldNum" sz="quarter" idx="12"/>
          </p:nvPr>
        </p:nvSpPr>
        <p:spPr/>
        <p:txBody>
          <a:bodyPr/>
          <a:lstStyle/>
          <a:p>
            <a:fld id="{468399EC-FDA3-489E-A221-338D55D3F9CE}" type="slidenum">
              <a:rPr lang="fi-FI" smtClean="0"/>
              <a:t>5</a:t>
            </a:fld>
            <a:endParaRPr lang="fi-FI"/>
          </a:p>
        </p:txBody>
      </p:sp>
    </p:spTree>
    <p:extLst>
      <p:ext uri="{BB962C8B-B14F-4D97-AF65-F5344CB8AC3E}">
        <p14:creationId xmlns:p14="http://schemas.microsoft.com/office/powerpoint/2010/main" val="850501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b="1" dirty="0">
                <a:solidFill>
                  <a:srgbClr val="2F4ED1"/>
                </a:solidFill>
                <a:latin typeface="Arial Rounded MT Bold" panose="020F0704030504030204" pitchFamily="34" charset="0"/>
              </a:rPr>
              <a:t>Väestörakenne muutoksessa</a:t>
            </a:r>
          </a:p>
        </p:txBody>
      </p:sp>
      <p:sp>
        <p:nvSpPr>
          <p:cNvPr id="3" name="Päivämäärän paikkamerkki 2"/>
          <p:cNvSpPr>
            <a:spLocks noGrp="1"/>
          </p:cNvSpPr>
          <p:nvPr>
            <p:ph type="dt" sz="half" idx="10"/>
          </p:nvPr>
        </p:nvSpPr>
        <p:spPr/>
        <p:txBody>
          <a:bodyPr/>
          <a:lstStyle/>
          <a:p>
            <a:fld id="{A8B2F490-E28A-42FC-92B7-88B1BFA0B3EF}" type="datetime1">
              <a:rPr lang="fi-FI" smtClean="0"/>
              <a:t>12.1.2021</a:t>
            </a:fld>
            <a:endParaRPr lang="fi-FI" dirty="0"/>
          </a:p>
        </p:txBody>
      </p:sp>
      <p:sp>
        <p:nvSpPr>
          <p:cNvPr id="4" name="Alatunnisteen paikkamerkki 3"/>
          <p:cNvSpPr>
            <a:spLocks noGrp="1"/>
          </p:cNvSpPr>
          <p:nvPr>
            <p:ph type="ftr" sz="quarter" idx="11"/>
          </p:nvPr>
        </p:nvSpPr>
        <p:spPr/>
        <p:txBody>
          <a:bodyPr/>
          <a:lstStyle/>
          <a:p>
            <a:r>
              <a:rPr lang="fi-FI"/>
              <a:t>Rautjärven kuntastrategia 2020 - 2025</a:t>
            </a:r>
          </a:p>
        </p:txBody>
      </p:sp>
      <p:sp>
        <p:nvSpPr>
          <p:cNvPr id="5" name="Dian numeron paikkamerkki 4"/>
          <p:cNvSpPr>
            <a:spLocks noGrp="1"/>
          </p:cNvSpPr>
          <p:nvPr>
            <p:ph type="sldNum" sz="quarter" idx="12"/>
          </p:nvPr>
        </p:nvSpPr>
        <p:spPr/>
        <p:txBody>
          <a:bodyPr/>
          <a:lstStyle/>
          <a:p>
            <a:fld id="{468399EC-FDA3-489E-A221-338D55D3F9CE}" type="slidenum">
              <a:rPr lang="fi-FI" smtClean="0"/>
              <a:t>6</a:t>
            </a:fld>
            <a:endParaRPr lang="fi-FI"/>
          </a:p>
        </p:txBody>
      </p:sp>
      <p:pic>
        <p:nvPicPr>
          <p:cNvPr id="7" name="Kuva 6"/>
          <p:cNvPicPr>
            <a:picLocks noChangeAspect="1"/>
          </p:cNvPicPr>
          <p:nvPr/>
        </p:nvPicPr>
        <p:blipFill>
          <a:blip r:embed="rId2"/>
          <a:stretch>
            <a:fillRect/>
          </a:stretch>
        </p:blipFill>
        <p:spPr>
          <a:xfrm>
            <a:off x="10384452" y="534087"/>
            <a:ext cx="969348" cy="987638"/>
          </a:xfrm>
          <a:prstGeom prst="rect">
            <a:avLst/>
          </a:prstGeom>
        </p:spPr>
      </p:pic>
      <p:pic>
        <p:nvPicPr>
          <p:cNvPr id="8" name="Kuva 7"/>
          <p:cNvPicPr>
            <a:picLocks noChangeAspect="1"/>
          </p:cNvPicPr>
          <p:nvPr/>
        </p:nvPicPr>
        <p:blipFill>
          <a:blip r:embed="rId3"/>
          <a:stretch>
            <a:fillRect/>
          </a:stretch>
        </p:blipFill>
        <p:spPr>
          <a:xfrm>
            <a:off x="491531" y="1830186"/>
            <a:ext cx="5744512" cy="3959393"/>
          </a:xfrm>
          <a:prstGeom prst="rect">
            <a:avLst/>
          </a:prstGeom>
        </p:spPr>
      </p:pic>
      <p:graphicFrame>
        <p:nvGraphicFramePr>
          <p:cNvPr id="10" name="Taulukko 9"/>
          <p:cNvGraphicFramePr>
            <a:graphicFrameLocks noGrp="1"/>
          </p:cNvGraphicFramePr>
          <p:nvPr>
            <p:extLst>
              <p:ext uri="{D42A27DB-BD31-4B8C-83A1-F6EECF244321}">
                <p14:modId xmlns:p14="http://schemas.microsoft.com/office/powerpoint/2010/main" val="3326988643"/>
              </p:ext>
            </p:extLst>
          </p:nvPr>
        </p:nvGraphicFramePr>
        <p:xfrm>
          <a:off x="6466699" y="2332099"/>
          <a:ext cx="5113299" cy="2762250"/>
        </p:xfrm>
        <a:graphic>
          <a:graphicData uri="http://schemas.openxmlformats.org/drawingml/2006/table">
            <a:tbl>
              <a:tblPr/>
              <a:tblGrid>
                <a:gridCol w="1856536">
                  <a:extLst>
                    <a:ext uri="{9D8B030D-6E8A-4147-A177-3AD203B41FA5}">
                      <a16:colId xmlns:a16="http://schemas.microsoft.com/office/drawing/2014/main" val="20000"/>
                    </a:ext>
                  </a:extLst>
                </a:gridCol>
                <a:gridCol w="500639">
                  <a:extLst>
                    <a:ext uri="{9D8B030D-6E8A-4147-A177-3AD203B41FA5}">
                      <a16:colId xmlns:a16="http://schemas.microsoft.com/office/drawing/2014/main" val="20001"/>
                    </a:ext>
                  </a:extLst>
                </a:gridCol>
                <a:gridCol w="492817">
                  <a:extLst>
                    <a:ext uri="{9D8B030D-6E8A-4147-A177-3AD203B41FA5}">
                      <a16:colId xmlns:a16="http://schemas.microsoft.com/office/drawing/2014/main" val="20002"/>
                    </a:ext>
                  </a:extLst>
                </a:gridCol>
                <a:gridCol w="500639">
                  <a:extLst>
                    <a:ext uri="{9D8B030D-6E8A-4147-A177-3AD203B41FA5}">
                      <a16:colId xmlns:a16="http://schemas.microsoft.com/office/drawing/2014/main" val="20003"/>
                    </a:ext>
                  </a:extLst>
                </a:gridCol>
                <a:gridCol w="490210">
                  <a:extLst>
                    <a:ext uri="{9D8B030D-6E8A-4147-A177-3AD203B41FA5}">
                      <a16:colId xmlns:a16="http://schemas.microsoft.com/office/drawing/2014/main" val="20004"/>
                    </a:ext>
                  </a:extLst>
                </a:gridCol>
                <a:gridCol w="604939">
                  <a:extLst>
                    <a:ext uri="{9D8B030D-6E8A-4147-A177-3AD203B41FA5}">
                      <a16:colId xmlns:a16="http://schemas.microsoft.com/office/drawing/2014/main" val="20005"/>
                    </a:ext>
                  </a:extLst>
                </a:gridCol>
                <a:gridCol w="667519">
                  <a:extLst>
                    <a:ext uri="{9D8B030D-6E8A-4147-A177-3AD203B41FA5}">
                      <a16:colId xmlns:a16="http://schemas.microsoft.com/office/drawing/2014/main" val="20006"/>
                    </a:ext>
                  </a:extLst>
                </a:gridCol>
              </a:tblGrid>
              <a:tr h="400050">
                <a:tc>
                  <a:txBody>
                    <a:bodyPr/>
                    <a:lstStyle/>
                    <a:p>
                      <a:pPr algn="l" fontAlgn="b"/>
                      <a:r>
                        <a:rPr lang="fi-FI" sz="1100" b="1" i="0" u="none" strike="noStrike" dirty="0">
                          <a:solidFill>
                            <a:srgbClr val="000000"/>
                          </a:solidFill>
                          <a:effectLst/>
                          <a:latin typeface="Calibri" panose="020F0502020204030204" pitchFamily="34" charset="0"/>
                        </a:rPr>
                        <a:t>Rautjärvi</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ctr" fontAlgn="b"/>
                      <a:r>
                        <a:rPr lang="fi-FI" sz="1100" b="1" i="0" u="none" strike="noStrike" dirty="0">
                          <a:solidFill>
                            <a:srgbClr val="000000"/>
                          </a:solidFill>
                          <a:effectLst/>
                          <a:latin typeface="Calibri" panose="020F0502020204030204" pitchFamily="34" charset="0"/>
                        </a:rPr>
                        <a:t>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ctr" fontAlgn="b"/>
                      <a:r>
                        <a:rPr lang="fi-FI" sz="1100" b="1" i="0" u="none" strike="noStrike" dirty="0">
                          <a:solidFill>
                            <a:srgbClr val="000000"/>
                          </a:solidFill>
                          <a:effectLst/>
                          <a:latin typeface="Calibri" panose="020F0502020204030204" pitchFamily="34" charset="0"/>
                        </a:rPr>
                        <a:t>2020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ctr" fontAlgn="b"/>
                      <a:r>
                        <a:rPr lang="fi-FI" sz="1100" b="1" i="0" u="none" strike="noStrike" dirty="0">
                          <a:solidFill>
                            <a:srgbClr val="000000"/>
                          </a:solidFill>
                          <a:effectLst/>
                          <a:latin typeface="Calibri" panose="020F0502020204030204" pitchFamily="34" charset="0"/>
                        </a:rPr>
                        <a:t>2025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ctr" fontAlgn="b"/>
                      <a:r>
                        <a:rPr lang="fi-FI" sz="1100" b="1" i="0" u="none" strike="noStrike" dirty="0">
                          <a:solidFill>
                            <a:srgbClr val="000000"/>
                          </a:solidFill>
                          <a:effectLst/>
                          <a:latin typeface="Calibri" panose="020F0502020204030204" pitchFamily="34" charset="0"/>
                        </a:rPr>
                        <a:t>2030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ctr" fontAlgn="b"/>
                      <a:r>
                        <a:rPr lang="fi-FI" sz="1100" b="1" i="0" u="none" strike="noStrike" dirty="0">
                          <a:solidFill>
                            <a:srgbClr val="000000"/>
                          </a:solidFill>
                          <a:effectLst/>
                          <a:latin typeface="Calibri" panose="020F0502020204030204" pitchFamily="34" charset="0"/>
                        </a:rPr>
                        <a:t>Muutos 2018 - 2030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ctr" fontAlgn="b"/>
                      <a:r>
                        <a:rPr lang="fi-FI" sz="1100" b="1" i="0" u="none" strike="noStrike" dirty="0">
                          <a:solidFill>
                            <a:srgbClr val="000000"/>
                          </a:solidFill>
                          <a:effectLst/>
                          <a:latin typeface="Calibri" panose="020F0502020204030204" pitchFamily="34" charset="0"/>
                        </a:rPr>
                        <a:t>Muutos-%</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0000"/>
                  </a:ext>
                </a:extLst>
              </a:tr>
              <a:tr h="190500">
                <a:tc>
                  <a:txBody>
                    <a:bodyPr/>
                    <a:lstStyle/>
                    <a:p>
                      <a:pPr algn="l" fontAlgn="b"/>
                      <a:r>
                        <a:rPr lang="fi-FI" sz="1100" b="1" i="0" u="none" strike="noStrike">
                          <a:solidFill>
                            <a:srgbClr val="000000"/>
                          </a:solidFill>
                          <a:effectLst/>
                          <a:latin typeface="Calibri" panose="020F0502020204030204" pitchFamily="34" charset="0"/>
                        </a:rPr>
                        <a:t>0-vuotiaat</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fi-FI" sz="1100" b="1" i="0" u="none" strike="noStrike">
                          <a:solidFill>
                            <a:srgbClr val="000000"/>
                          </a:solidFill>
                          <a:effectLst/>
                          <a:latin typeface="Calibri" panose="020F0502020204030204" pitchFamily="34" charset="0"/>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fi-FI" sz="1100" b="1" i="0" u="none" strike="noStrike">
                          <a:solidFill>
                            <a:srgbClr val="000000"/>
                          </a:solidFill>
                          <a:effectLst/>
                          <a:latin typeface="Calibri" panose="020F0502020204030204" pitchFamily="34" charset="0"/>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fi-FI" sz="1100" b="1" i="0" u="none" strike="noStrike">
                          <a:solidFill>
                            <a:srgbClr val="000000"/>
                          </a:solidFill>
                          <a:effectLst/>
                          <a:latin typeface="Calibri" panose="020F0502020204030204" pitchFamily="34" charset="0"/>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fi-FI" sz="1100" b="1" i="0" u="none" strike="noStrike">
                          <a:solidFill>
                            <a:srgbClr val="000000"/>
                          </a:solidFill>
                          <a:effectLst/>
                          <a:latin typeface="Calibri" panose="020F0502020204030204" pitchFamily="34" charset="0"/>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fi-FI" sz="1100" b="1" i="0" u="none" strike="noStrike">
                          <a:solidFill>
                            <a:srgbClr val="000000"/>
                          </a:solidFill>
                          <a:effectLst/>
                          <a:latin typeface="Calibri" panose="020F0502020204030204" pitchFamily="34" charset="0"/>
                        </a:rPr>
                        <a:t>-6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fi-FI" sz="1100" b="1" i="0" u="none" strike="noStrike">
                          <a:solidFill>
                            <a:srgbClr val="000000"/>
                          </a:solidFill>
                          <a:effectLst/>
                          <a:latin typeface="Calibri" panose="020F0502020204030204" pitchFamily="34" charset="0"/>
                        </a:rPr>
                        <a:t>-33 %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90500">
                <a:tc>
                  <a:txBody>
                    <a:bodyPr/>
                    <a:lstStyle/>
                    <a:p>
                      <a:pPr algn="l" fontAlgn="b"/>
                      <a:r>
                        <a:rPr lang="fi-FI" sz="1100" b="1" i="0" u="none" strike="noStrike">
                          <a:solidFill>
                            <a:srgbClr val="000000"/>
                          </a:solidFill>
                          <a:effectLst/>
                          <a:latin typeface="Calibri" panose="020F0502020204030204" pitchFamily="34" charset="0"/>
                        </a:rPr>
                        <a:t>1-6 -vuotiaat, varhaiskasvatus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104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94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-30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-29 %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190500">
                <a:tc>
                  <a:txBody>
                    <a:bodyPr/>
                    <a:lstStyle/>
                    <a:p>
                      <a:pPr algn="l" fontAlgn="b"/>
                      <a:r>
                        <a:rPr lang="fi-FI" sz="1100" b="1" i="0" u="none" strike="noStrike">
                          <a:solidFill>
                            <a:srgbClr val="000000"/>
                          </a:solidFill>
                          <a:effectLst/>
                          <a:latin typeface="Calibri" panose="020F0502020204030204" pitchFamily="34" charset="0"/>
                        </a:rPr>
                        <a:t>7-12 alakoulu</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149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138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108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91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-58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-39 %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190500">
                <a:tc>
                  <a:txBody>
                    <a:bodyPr/>
                    <a:lstStyle/>
                    <a:p>
                      <a:pPr algn="l" fontAlgn="b"/>
                      <a:r>
                        <a:rPr lang="fi-FI" sz="1100" b="1" i="0" u="none" strike="noStrike">
                          <a:solidFill>
                            <a:srgbClr val="000000"/>
                          </a:solidFill>
                          <a:effectLst/>
                          <a:latin typeface="Calibri" panose="020F0502020204030204" pitchFamily="34" charset="0"/>
                        </a:rPr>
                        <a:t>13-15 yläkoulu</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64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-23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-31 %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190500">
                <a:tc>
                  <a:txBody>
                    <a:bodyPr/>
                    <a:lstStyle/>
                    <a:p>
                      <a:pPr algn="l" fontAlgn="b"/>
                      <a:r>
                        <a:rPr lang="fi-FI" sz="1100" b="1" i="0" u="none" strike="noStrike" dirty="0">
                          <a:solidFill>
                            <a:srgbClr val="000000"/>
                          </a:solidFill>
                          <a:effectLst/>
                          <a:latin typeface="Calibri" panose="020F0502020204030204" pitchFamily="34" charset="0"/>
                        </a:rPr>
                        <a:t>16-18 lukio/toinen aste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77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-19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-25 %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190500">
                <a:tc>
                  <a:txBody>
                    <a:bodyPr/>
                    <a:lstStyle/>
                    <a:p>
                      <a:pPr algn="l" fontAlgn="b"/>
                      <a:r>
                        <a:rPr lang="fi-FI" sz="1100" b="1" i="0" u="none" strike="noStrike">
                          <a:solidFill>
                            <a:srgbClr val="000000"/>
                          </a:solidFill>
                          <a:effectLst/>
                          <a:latin typeface="Calibri" panose="020F0502020204030204" pitchFamily="34" charset="0"/>
                        </a:rPr>
                        <a:t>19-23 nuoret työikäiset ja opiskelijat</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102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72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-30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-29 %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190500">
                <a:tc>
                  <a:txBody>
                    <a:bodyPr/>
                    <a:lstStyle/>
                    <a:p>
                      <a:pPr algn="l" fontAlgn="b"/>
                      <a:r>
                        <a:rPr lang="fi-FI" sz="1100" b="1" i="0" u="none" strike="noStrike" dirty="0">
                          <a:solidFill>
                            <a:srgbClr val="000000"/>
                          </a:solidFill>
                          <a:effectLst/>
                          <a:latin typeface="Calibri" panose="020F0502020204030204" pitchFamily="34" charset="0"/>
                        </a:rPr>
                        <a:t>24-64 työssäkäyvät</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dirty="0">
                          <a:solidFill>
                            <a:srgbClr val="000000"/>
                          </a:solidFill>
                          <a:effectLst/>
                          <a:latin typeface="Calibri" panose="020F0502020204030204" pitchFamily="34" charset="0"/>
                        </a:rPr>
                        <a:t>1 575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dirty="0">
                          <a:solidFill>
                            <a:srgbClr val="000000"/>
                          </a:solidFill>
                          <a:effectLst/>
                          <a:latin typeface="Calibri" panose="020F0502020204030204" pitchFamily="34" charset="0"/>
                        </a:rPr>
                        <a:t>1 456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1 238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1 063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-512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-33 %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190500">
                <a:tc>
                  <a:txBody>
                    <a:bodyPr/>
                    <a:lstStyle/>
                    <a:p>
                      <a:pPr algn="l" fontAlgn="b"/>
                      <a:r>
                        <a:rPr lang="fi-FI" sz="1100" b="1" i="0" u="none" strike="noStrike" dirty="0">
                          <a:solidFill>
                            <a:srgbClr val="000000"/>
                          </a:solidFill>
                          <a:effectLst/>
                          <a:latin typeface="Calibri" panose="020F0502020204030204" pitchFamily="34" charset="0"/>
                        </a:rPr>
                        <a:t>65-74 eläkkeelle siirtyneet</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680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697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628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561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-119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-18 %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8"/>
                  </a:ext>
                </a:extLst>
              </a:tr>
              <a:tr h="190500">
                <a:tc>
                  <a:txBody>
                    <a:bodyPr/>
                    <a:lstStyle/>
                    <a:p>
                      <a:pPr algn="l" fontAlgn="b"/>
                      <a:r>
                        <a:rPr lang="fi-FI" sz="1100" b="1" i="0" u="none" strike="noStrike">
                          <a:solidFill>
                            <a:srgbClr val="000000"/>
                          </a:solidFill>
                          <a:effectLst/>
                          <a:latin typeface="Calibri" panose="020F0502020204030204" pitchFamily="34" charset="0"/>
                        </a:rPr>
                        <a:t>75-84 eläkkeellä olevat</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377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384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460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515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138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100" b="1" i="0" u="none" strike="noStrike">
                          <a:solidFill>
                            <a:srgbClr val="000000"/>
                          </a:solidFill>
                          <a:effectLst/>
                          <a:latin typeface="Calibri" panose="020F0502020204030204" pitchFamily="34" charset="0"/>
                        </a:rPr>
                        <a:t>37 %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9"/>
                  </a:ext>
                </a:extLst>
              </a:tr>
              <a:tr h="200025">
                <a:tc>
                  <a:txBody>
                    <a:bodyPr/>
                    <a:lstStyle/>
                    <a:p>
                      <a:pPr algn="l" fontAlgn="b"/>
                      <a:r>
                        <a:rPr lang="fi-FI" sz="1100" b="1" i="0" u="none" strike="noStrike">
                          <a:solidFill>
                            <a:srgbClr val="000000"/>
                          </a:solidFill>
                          <a:effectLst/>
                          <a:latin typeface="Calibri" panose="020F0502020204030204" pitchFamily="34" charset="0"/>
                        </a:rPr>
                        <a:t>85... ikääntyneet</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fi-FI" sz="1100" b="1" i="0" u="none" strike="noStrike">
                          <a:solidFill>
                            <a:srgbClr val="000000"/>
                          </a:solidFill>
                          <a:effectLst/>
                          <a:latin typeface="Calibri" panose="020F0502020204030204" pitchFamily="34" charset="0"/>
                        </a:rPr>
                        <a:t>178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fi-FI" sz="1100" b="1" i="0" u="none" strike="noStrike">
                          <a:solidFill>
                            <a:srgbClr val="000000"/>
                          </a:solidFill>
                          <a:effectLst/>
                          <a:latin typeface="Calibri" panose="020F0502020204030204" pitchFamily="34" charset="0"/>
                        </a:rPr>
                        <a:t>183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fi-FI" sz="1100" b="1" i="0" u="none" strike="noStrike">
                          <a:solidFill>
                            <a:srgbClr val="000000"/>
                          </a:solidFill>
                          <a:effectLst/>
                          <a:latin typeface="Calibri" panose="020F0502020204030204" pitchFamily="34" charset="0"/>
                        </a:rPr>
                        <a:t>177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fi-FI" sz="1100" b="1" i="0" u="none" strike="noStrike">
                          <a:solidFill>
                            <a:srgbClr val="000000"/>
                          </a:solidFill>
                          <a:effectLst/>
                          <a:latin typeface="Calibri" panose="020F0502020204030204" pitchFamily="34" charset="0"/>
                        </a:rPr>
                        <a:t>187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fi-FI" sz="1100" b="1" i="0" u="none" strike="noStrike">
                          <a:solidFill>
                            <a:srgbClr val="000000"/>
                          </a:solidFill>
                          <a:effectLst/>
                          <a:latin typeface="Calibri" panose="020F0502020204030204" pitchFamily="34" charset="0"/>
                        </a:rPr>
                        <a:t>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fi-FI" sz="1100" b="1" i="0" u="none" strike="noStrike">
                          <a:solidFill>
                            <a:srgbClr val="000000"/>
                          </a:solidFill>
                          <a:effectLst/>
                          <a:latin typeface="Calibri" panose="020F0502020204030204" pitchFamily="34" charset="0"/>
                        </a:rPr>
                        <a:t>5 %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00025">
                <a:tc>
                  <a:txBody>
                    <a:bodyPr/>
                    <a:lstStyle/>
                    <a:p>
                      <a:pPr algn="l" fontAlgn="b"/>
                      <a:r>
                        <a:rPr lang="fi-FI" sz="1100" b="1" i="0" u="none" strike="noStrike">
                          <a:solidFill>
                            <a:srgbClr val="000000"/>
                          </a:solidFill>
                          <a:effectLst/>
                          <a:latin typeface="Calibri" panose="020F0502020204030204" pitchFamily="34" charset="0"/>
                        </a:rPr>
                        <a:t>Kaikki yhteensä</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fontAlgn="b"/>
                      <a:r>
                        <a:rPr lang="fi-FI" sz="1100" b="1" i="0" u="none" strike="noStrike">
                          <a:solidFill>
                            <a:srgbClr val="000000"/>
                          </a:solidFill>
                          <a:effectLst/>
                          <a:latin typeface="Calibri" panose="020F0502020204030204" pitchFamily="34" charset="0"/>
                        </a:rPr>
                        <a:t>3 335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fontAlgn="b"/>
                      <a:r>
                        <a:rPr lang="fi-FI" sz="1100" b="1" i="0" u="none" strike="noStrike">
                          <a:solidFill>
                            <a:srgbClr val="000000"/>
                          </a:solidFill>
                          <a:effectLst/>
                          <a:latin typeface="Calibri" panose="020F0502020204030204" pitchFamily="34" charset="0"/>
                        </a:rPr>
                        <a:t>3 198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fontAlgn="b"/>
                      <a:r>
                        <a:rPr lang="fi-FI" sz="1100" b="1" i="0" u="none" strike="noStrike">
                          <a:solidFill>
                            <a:srgbClr val="000000"/>
                          </a:solidFill>
                          <a:effectLst/>
                          <a:latin typeface="Calibri" panose="020F0502020204030204" pitchFamily="34" charset="0"/>
                        </a:rPr>
                        <a:t>2 913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fontAlgn="b"/>
                      <a:r>
                        <a:rPr lang="fi-FI" sz="1100" b="1" i="0" u="none" strike="noStrike">
                          <a:solidFill>
                            <a:srgbClr val="000000"/>
                          </a:solidFill>
                          <a:effectLst/>
                          <a:latin typeface="Calibri" panose="020F0502020204030204" pitchFamily="34" charset="0"/>
                        </a:rPr>
                        <a:t>2 685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fontAlgn="b"/>
                      <a:r>
                        <a:rPr lang="fi-FI" sz="1100" b="1" i="0" u="none" strike="noStrike">
                          <a:solidFill>
                            <a:srgbClr val="000000"/>
                          </a:solidFill>
                          <a:effectLst/>
                          <a:latin typeface="Calibri" panose="020F0502020204030204" pitchFamily="34" charset="0"/>
                        </a:rPr>
                        <a:t>-650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fontAlgn="b"/>
                      <a:r>
                        <a:rPr lang="fi-FI" sz="1100" b="1" i="0" u="none" strike="noStrike" dirty="0">
                          <a:solidFill>
                            <a:srgbClr val="000000"/>
                          </a:solidFill>
                          <a:effectLst/>
                          <a:latin typeface="Calibri" panose="020F0502020204030204" pitchFamily="34" charset="0"/>
                        </a:rPr>
                        <a:t>-19 %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0011"/>
                  </a:ext>
                </a:extLst>
              </a:tr>
            </a:tbl>
          </a:graphicData>
        </a:graphic>
      </p:graphicFrame>
      <p:pic>
        <p:nvPicPr>
          <p:cNvPr id="11" name="Picture 5">
            <a:extLst>
              <a:ext uri="{FF2B5EF4-FFF2-40B4-BE49-F238E27FC236}">
                <a16:creationId xmlns:a16="http://schemas.microsoft.com/office/drawing/2014/main" id="{54B152DE-2E33-4D48-89E8-0CE3B68FE1A9}"/>
              </a:ext>
            </a:extLst>
          </p:cNvPr>
          <p:cNvPicPr>
            <a:picLocks noChangeAspect="1"/>
          </p:cNvPicPr>
          <p:nvPr/>
        </p:nvPicPr>
        <p:blipFill>
          <a:blip r:embed="rId4"/>
          <a:stretch>
            <a:fillRect/>
          </a:stretch>
        </p:blipFill>
        <p:spPr>
          <a:xfrm>
            <a:off x="10078636" y="5678212"/>
            <a:ext cx="1288892" cy="258450"/>
          </a:xfrm>
          <a:prstGeom prst="rect">
            <a:avLst/>
          </a:prstGeom>
          <a:effectLst>
            <a:outerShdw blurRad="165100" dist="50800" dir="5400000" sx="101000" sy="101000" algn="ctr" rotWithShape="0">
              <a:schemeClr val="tx1"/>
            </a:outerShdw>
          </a:effectLst>
        </p:spPr>
      </p:pic>
    </p:spTree>
    <p:extLst>
      <p:ext uri="{BB962C8B-B14F-4D97-AF65-F5344CB8AC3E}">
        <p14:creationId xmlns:p14="http://schemas.microsoft.com/office/powerpoint/2010/main" val="3029538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b="1" dirty="0">
                <a:solidFill>
                  <a:srgbClr val="2F4ED1"/>
                </a:solidFill>
              </a:rPr>
              <a:t>Väestöennuste 2030</a:t>
            </a:r>
          </a:p>
        </p:txBody>
      </p:sp>
      <p:sp>
        <p:nvSpPr>
          <p:cNvPr id="3" name="Sisällön paikkamerkki 2"/>
          <p:cNvSpPr>
            <a:spLocks noGrp="1"/>
          </p:cNvSpPr>
          <p:nvPr>
            <p:ph idx="1"/>
          </p:nvPr>
        </p:nvSpPr>
        <p:spPr/>
        <p:txBody>
          <a:bodyPr>
            <a:normAutofit/>
          </a:bodyPr>
          <a:lstStyle/>
          <a:p>
            <a:r>
              <a:rPr lang="fi-FI" dirty="0"/>
              <a:t>Väkiluku 2.685 henkilöä (-650 hlöä vuoteen 2018)</a:t>
            </a:r>
          </a:p>
          <a:p>
            <a:r>
              <a:rPr lang="fi-FI" dirty="0"/>
              <a:t>Kunnan muuttotappio 2018 – 2030 keskimäärin 30 hlöä/ vuosi</a:t>
            </a:r>
          </a:p>
          <a:p>
            <a:r>
              <a:rPr lang="fi-FI" dirty="0"/>
              <a:t>Työvoima 1048 ja pienenee 510 henkilöllä eli 33 %</a:t>
            </a:r>
          </a:p>
          <a:p>
            <a:r>
              <a:rPr lang="fi-FI" dirty="0"/>
              <a:t>Huoltosuhde 136 (v. 2018 98)</a:t>
            </a:r>
          </a:p>
          <a:p>
            <a:r>
              <a:rPr lang="fi-FI" dirty="0"/>
              <a:t>Eläkeläisiä väestöstä 47,0 %</a:t>
            </a:r>
          </a:p>
          <a:p>
            <a:r>
              <a:rPr lang="fi-FI" dirty="0"/>
              <a:t>Alle 6-vuotiaita 86</a:t>
            </a:r>
          </a:p>
          <a:p>
            <a:r>
              <a:rPr lang="fi-FI" dirty="0"/>
              <a:t>Peruskouluikäisiä 143</a:t>
            </a:r>
          </a:p>
          <a:p>
            <a:endParaRPr lang="fi-FI" dirty="0"/>
          </a:p>
          <a:p>
            <a:endParaRPr lang="fi-FI" dirty="0"/>
          </a:p>
        </p:txBody>
      </p:sp>
      <p:pic>
        <p:nvPicPr>
          <p:cNvPr id="4" name="Kuva 3"/>
          <p:cNvPicPr>
            <a:picLocks noChangeAspect="1"/>
          </p:cNvPicPr>
          <p:nvPr/>
        </p:nvPicPr>
        <p:blipFill>
          <a:blip r:embed="rId2"/>
          <a:stretch>
            <a:fillRect/>
          </a:stretch>
        </p:blipFill>
        <p:spPr>
          <a:xfrm>
            <a:off x="10384452" y="534087"/>
            <a:ext cx="969348" cy="987638"/>
          </a:xfrm>
          <a:prstGeom prst="rect">
            <a:avLst/>
          </a:prstGeom>
        </p:spPr>
      </p:pic>
      <p:sp>
        <p:nvSpPr>
          <p:cNvPr id="5" name="Alatunnisteen paikkamerkki 4"/>
          <p:cNvSpPr>
            <a:spLocks noGrp="1"/>
          </p:cNvSpPr>
          <p:nvPr>
            <p:ph type="ftr" sz="quarter" idx="11"/>
          </p:nvPr>
        </p:nvSpPr>
        <p:spPr/>
        <p:txBody>
          <a:bodyPr/>
          <a:lstStyle/>
          <a:p>
            <a:r>
              <a:rPr lang="fi-FI"/>
              <a:t>Rautjärven kuntastrategia 2020 - 2025</a:t>
            </a:r>
          </a:p>
        </p:txBody>
      </p:sp>
      <p:sp>
        <p:nvSpPr>
          <p:cNvPr id="6" name="Päivämäärän paikkamerkki 5"/>
          <p:cNvSpPr>
            <a:spLocks noGrp="1"/>
          </p:cNvSpPr>
          <p:nvPr>
            <p:ph type="dt" sz="half" idx="10"/>
          </p:nvPr>
        </p:nvSpPr>
        <p:spPr/>
        <p:txBody>
          <a:bodyPr/>
          <a:lstStyle/>
          <a:p>
            <a:fld id="{6FB640D2-3111-45FD-BFDE-AC3453E7A277}" type="datetime1">
              <a:rPr lang="fi-FI" smtClean="0"/>
              <a:t>12.1.2021</a:t>
            </a:fld>
            <a:endParaRPr lang="fi-FI"/>
          </a:p>
        </p:txBody>
      </p:sp>
      <p:sp>
        <p:nvSpPr>
          <p:cNvPr id="8" name="Dian numeron paikkamerkki 7"/>
          <p:cNvSpPr>
            <a:spLocks noGrp="1"/>
          </p:cNvSpPr>
          <p:nvPr>
            <p:ph type="sldNum" sz="quarter" idx="12"/>
          </p:nvPr>
        </p:nvSpPr>
        <p:spPr/>
        <p:txBody>
          <a:bodyPr/>
          <a:lstStyle/>
          <a:p>
            <a:fld id="{468399EC-FDA3-489E-A221-338D55D3F9CE}" type="slidenum">
              <a:rPr lang="fi-FI" smtClean="0"/>
              <a:t>7</a:t>
            </a:fld>
            <a:endParaRPr lang="fi-FI"/>
          </a:p>
        </p:txBody>
      </p:sp>
    </p:spTree>
    <p:extLst>
      <p:ext uri="{BB962C8B-B14F-4D97-AF65-F5344CB8AC3E}">
        <p14:creationId xmlns:p14="http://schemas.microsoft.com/office/powerpoint/2010/main" val="365396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a:t>Talouden tunnusluvut 2019</a:t>
            </a:r>
          </a:p>
        </p:txBody>
      </p:sp>
      <p:pic>
        <p:nvPicPr>
          <p:cNvPr id="4" name="Kuva 3"/>
          <p:cNvPicPr>
            <a:picLocks noChangeAspect="1"/>
          </p:cNvPicPr>
          <p:nvPr/>
        </p:nvPicPr>
        <p:blipFill>
          <a:blip r:embed="rId2"/>
          <a:stretch>
            <a:fillRect/>
          </a:stretch>
        </p:blipFill>
        <p:spPr>
          <a:xfrm>
            <a:off x="10384452" y="534087"/>
            <a:ext cx="969348" cy="987638"/>
          </a:xfrm>
          <a:prstGeom prst="rect">
            <a:avLst/>
          </a:prstGeom>
        </p:spPr>
      </p:pic>
      <p:sp>
        <p:nvSpPr>
          <p:cNvPr id="5" name="Alatunnisteen paikkamerkki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Rautjärven kuntastrategia 2020 - 2025</a:t>
            </a:r>
            <a:endParaRPr kumimoji="0" lang="fi-FI"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Päivämäärän paikkamerkki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19FAAE0-0118-4F05-A396-0B65161791DC}" type="datetime1">
              <a:rPr kumimoji="0" lang="fi-FI"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12.1.2021</a:t>
            </a:fld>
            <a:endParaRPr kumimoji="0" lang="fi-FI"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Dian numeron paikkamerkki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8399EC-FDA3-489E-A221-338D55D3F9CE}" type="slidenum">
              <a:rPr kumimoji="0" lang="fi-FI"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fi-FI"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10" name="Sisällön paikkamerkki 9">
            <a:extLst>
              <a:ext uri="{FF2B5EF4-FFF2-40B4-BE49-F238E27FC236}">
                <a16:creationId xmlns:a16="http://schemas.microsoft.com/office/drawing/2014/main" id="{930EC0B4-C9EA-4329-8879-67FC7DD2678A}"/>
              </a:ext>
            </a:extLst>
          </p:cNvPr>
          <p:cNvGraphicFramePr>
            <a:graphicFrameLocks noGrp="1"/>
          </p:cNvGraphicFramePr>
          <p:nvPr>
            <p:ph idx="1"/>
            <p:extLst>
              <p:ext uri="{D42A27DB-BD31-4B8C-83A1-F6EECF244321}">
                <p14:modId xmlns:p14="http://schemas.microsoft.com/office/powerpoint/2010/main" val="896473909"/>
              </p:ext>
            </p:extLst>
          </p:nvPr>
        </p:nvGraphicFramePr>
        <p:xfrm>
          <a:off x="2716567" y="1690689"/>
          <a:ext cx="6365289" cy="4127754"/>
        </p:xfrm>
        <a:graphic>
          <a:graphicData uri="http://schemas.openxmlformats.org/drawingml/2006/table">
            <a:tbl>
              <a:tblPr/>
              <a:tblGrid>
                <a:gridCol w="3770209">
                  <a:extLst>
                    <a:ext uri="{9D8B030D-6E8A-4147-A177-3AD203B41FA5}">
                      <a16:colId xmlns:a16="http://schemas.microsoft.com/office/drawing/2014/main" val="3269186571"/>
                    </a:ext>
                  </a:extLst>
                </a:gridCol>
                <a:gridCol w="1175130">
                  <a:extLst>
                    <a:ext uri="{9D8B030D-6E8A-4147-A177-3AD203B41FA5}">
                      <a16:colId xmlns:a16="http://schemas.microsoft.com/office/drawing/2014/main" val="546908959"/>
                    </a:ext>
                  </a:extLst>
                </a:gridCol>
                <a:gridCol w="1419950">
                  <a:extLst>
                    <a:ext uri="{9D8B030D-6E8A-4147-A177-3AD203B41FA5}">
                      <a16:colId xmlns:a16="http://schemas.microsoft.com/office/drawing/2014/main" val="1416627591"/>
                    </a:ext>
                  </a:extLst>
                </a:gridCol>
              </a:tblGrid>
              <a:tr h="338942">
                <a:tc>
                  <a:txBody>
                    <a:bodyPr/>
                    <a:lstStyle/>
                    <a:p>
                      <a:pPr algn="l" fontAlgn="b"/>
                      <a:r>
                        <a:rPr lang="fi-FI" sz="1400" b="1" i="0" u="none" strike="noStrike">
                          <a:solidFill>
                            <a:srgbClr val="000000"/>
                          </a:solidFill>
                          <a:effectLst/>
                          <a:latin typeface="Calibri" panose="020F0502020204030204" pitchFamily="34" charset="0"/>
                        </a:rPr>
                        <a:t>Rautjärven kunta</a:t>
                      </a:r>
                    </a:p>
                  </a:txBody>
                  <a:tcPr marL="7620" marR="7620" marT="7620" marB="0" anchor="b">
                    <a:lnL>
                      <a:noFill/>
                    </a:lnL>
                    <a:lnR>
                      <a:noFill/>
                    </a:lnR>
                    <a:lnT>
                      <a:noFill/>
                    </a:lnT>
                    <a:lnB>
                      <a:noFill/>
                    </a:lnB>
                  </a:tcPr>
                </a:tc>
                <a:tc>
                  <a:txBody>
                    <a:bodyPr/>
                    <a:lstStyle/>
                    <a:p>
                      <a:pPr algn="l" fontAlgn="b"/>
                      <a:endParaRPr lang="fi-FI"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fi-FI"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819840758"/>
                  </a:ext>
                </a:extLst>
              </a:tr>
              <a:tr h="282452">
                <a:tc>
                  <a:txBody>
                    <a:bodyPr/>
                    <a:lstStyle/>
                    <a:p>
                      <a:pPr algn="l" fontAlgn="b"/>
                      <a:endParaRPr lang="fi-FI"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fi-FI"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fi-FI"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8802946"/>
                  </a:ext>
                </a:extLst>
              </a:tr>
              <a:tr h="536658">
                <a:tc>
                  <a:txBody>
                    <a:bodyPr/>
                    <a:lstStyle/>
                    <a:p>
                      <a:pPr algn="l" fontAlgn="b"/>
                      <a:r>
                        <a:rPr lang="fi-FI" sz="1100" b="0" i="0" u="none" strike="noStrike">
                          <a:solidFill>
                            <a:srgbClr val="000000"/>
                          </a:solidFill>
                          <a:effectLst/>
                          <a:latin typeface="Calibri" panose="020F0502020204030204" pitchFamily="34" charset="0"/>
                        </a:rPr>
                        <a:t>Tunnusluku</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algn="l" fontAlgn="b"/>
                      <a:r>
                        <a:rPr lang="fi-FI" sz="1100" b="0" i="0" u="none" strike="noStrike" dirty="0">
                          <a:solidFill>
                            <a:srgbClr val="000000"/>
                          </a:solidFill>
                          <a:effectLst/>
                          <a:latin typeface="Calibri" panose="020F0502020204030204" pitchFamily="34" charset="0"/>
                        </a:rPr>
                        <a:t>Rautjärven kunta</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algn="l" fontAlgn="b"/>
                      <a:r>
                        <a:rPr lang="fi-FI" sz="1100" b="0" i="0" u="none" strike="noStrike" dirty="0">
                          <a:solidFill>
                            <a:srgbClr val="000000"/>
                          </a:solidFill>
                          <a:effectLst/>
                          <a:latin typeface="Calibri" panose="020F0502020204030204" pitchFamily="34" charset="0"/>
                        </a:rPr>
                        <a:t>Vertailu alle 5000 as kunnat</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374215568"/>
                  </a:ext>
                </a:extLst>
              </a:tr>
              <a:tr h="271154">
                <a:tc>
                  <a:txBody>
                    <a:bodyPr/>
                    <a:lstStyle/>
                    <a:p>
                      <a:pPr algn="l" fontAlgn="b"/>
                      <a:r>
                        <a:rPr lang="fi-FI" sz="1100" b="0" i="0" u="none" strike="noStrike">
                          <a:solidFill>
                            <a:srgbClr val="000000"/>
                          </a:solidFill>
                          <a:effectLst/>
                          <a:latin typeface="Calibri" panose="020F0502020204030204" pitchFamily="34" charset="0"/>
                        </a:rPr>
                        <a:t>Verotulot €/as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1100" b="0" i="0" u="none" strike="noStrike">
                          <a:solidFill>
                            <a:srgbClr val="000000"/>
                          </a:solidFill>
                          <a:effectLst/>
                          <a:latin typeface="Calibri" panose="020F0502020204030204" pitchFamily="34" charset="0"/>
                        </a:rPr>
                        <a:t>3905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1100" b="0" i="0" u="none" strike="noStrike">
                          <a:solidFill>
                            <a:srgbClr val="000000"/>
                          </a:solidFill>
                          <a:effectLst/>
                          <a:latin typeface="Calibri" panose="020F0502020204030204" pitchFamily="34" charset="0"/>
                        </a:rPr>
                        <a:t>3422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1080949"/>
                  </a:ext>
                </a:extLst>
              </a:tr>
              <a:tr h="271154">
                <a:tc>
                  <a:txBody>
                    <a:bodyPr/>
                    <a:lstStyle/>
                    <a:p>
                      <a:pPr algn="l" fontAlgn="b"/>
                      <a:r>
                        <a:rPr lang="fi-FI" sz="1100" b="0" i="0" u="none" strike="noStrike">
                          <a:solidFill>
                            <a:srgbClr val="000000"/>
                          </a:solidFill>
                          <a:effectLst/>
                          <a:latin typeface="Calibri" panose="020F0502020204030204" pitchFamily="34" charset="0"/>
                        </a:rPr>
                        <a:t>Valtionosuudet €/as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1100" b="0" i="0" u="none" strike="noStrike">
                          <a:solidFill>
                            <a:srgbClr val="000000"/>
                          </a:solidFill>
                          <a:effectLst/>
                          <a:latin typeface="Calibri" panose="020F0502020204030204" pitchFamily="34" charset="0"/>
                        </a:rPr>
                        <a:t>3158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1100" b="0" i="0" u="none" strike="noStrike">
                          <a:solidFill>
                            <a:srgbClr val="000000"/>
                          </a:solidFill>
                          <a:effectLst/>
                          <a:latin typeface="Calibri" panose="020F0502020204030204" pitchFamily="34" charset="0"/>
                        </a:rPr>
                        <a:t>3384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8029644"/>
                  </a:ext>
                </a:extLst>
              </a:tr>
              <a:tr h="258162">
                <a:tc>
                  <a:txBody>
                    <a:bodyPr/>
                    <a:lstStyle/>
                    <a:p>
                      <a:pPr algn="l" fontAlgn="b"/>
                      <a:r>
                        <a:rPr lang="fi-FI" sz="1100" b="0" i="0" u="none" strike="noStrike" dirty="0">
                          <a:solidFill>
                            <a:srgbClr val="000000"/>
                          </a:solidFill>
                          <a:effectLst/>
                          <a:latin typeface="Calibri" panose="020F0502020204030204" pitchFamily="34" charset="0"/>
                        </a:rPr>
                        <a:t> Verotulot +Valtionosuudet €/as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1100" b="0" i="0" u="none" strike="noStrike">
                          <a:solidFill>
                            <a:srgbClr val="000000"/>
                          </a:solidFill>
                          <a:effectLst/>
                          <a:latin typeface="Calibri" panose="020F0502020204030204" pitchFamily="34" charset="0"/>
                        </a:rPr>
                        <a:t>7064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1100" b="0" i="0" u="none" strike="noStrike">
                          <a:solidFill>
                            <a:srgbClr val="000000"/>
                          </a:solidFill>
                          <a:effectLst/>
                          <a:latin typeface="Calibri" panose="020F0502020204030204" pitchFamily="34" charset="0"/>
                        </a:rPr>
                        <a:t>6806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58017"/>
                  </a:ext>
                </a:extLst>
              </a:tr>
              <a:tr h="271154">
                <a:tc>
                  <a:txBody>
                    <a:bodyPr/>
                    <a:lstStyle/>
                    <a:p>
                      <a:pPr algn="l" fontAlgn="b"/>
                      <a:r>
                        <a:rPr lang="fi-FI" sz="1100" b="0" i="0" u="none" strike="noStrike">
                          <a:solidFill>
                            <a:srgbClr val="000000"/>
                          </a:solidFill>
                          <a:effectLst/>
                          <a:latin typeface="Calibri" panose="020F0502020204030204" pitchFamily="34" charset="0"/>
                        </a:rPr>
                        <a:t>Toimintakate  €/as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1100" b="0" i="0" u="none" strike="noStrike">
                          <a:solidFill>
                            <a:srgbClr val="000000"/>
                          </a:solidFill>
                          <a:effectLst/>
                          <a:latin typeface="Calibri" panose="020F0502020204030204" pitchFamily="34" charset="0"/>
                        </a:rPr>
                        <a:t>-6893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1100" b="0" i="0" u="none" strike="noStrike">
                          <a:solidFill>
                            <a:srgbClr val="000000"/>
                          </a:solidFill>
                          <a:effectLst/>
                          <a:latin typeface="Calibri" panose="020F0502020204030204" pitchFamily="34" charset="0"/>
                        </a:rPr>
                        <a:t>-6660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2569908"/>
                  </a:ext>
                </a:extLst>
              </a:tr>
              <a:tr h="271154">
                <a:tc>
                  <a:txBody>
                    <a:bodyPr/>
                    <a:lstStyle/>
                    <a:p>
                      <a:pPr algn="l" fontAlgn="b"/>
                      <a:r>
                        <a:rPr lang="fi-FI" sz="1100" b="0" i="0" u="none" strike="noStrike" dirty="0">
                          <a:solidFill>
                            <a:srgbClr val="000000"/>
                          </a:solidFill>
                          <a:effectLst/>
                          <a:latin typeface="Calibri" panose="020F0502020204030204" pitchFamily="34" charset="0"/>
                        </a:rPr>
                        <a:t>Vuosikate €/as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1100" b="0" i="0" u="none" strike="noStrike">
                          <a:solidFill>
                            <a:srgbClr val="000000"/>
                          </a:solidFill>
                          <a:effectLst/>
                          <a:latin typeface="Calibri" panose="020F0502020204030204" pitchFamily="34" charset="0"/>
                        </a:rPr>
                        <a:t>181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1100" b="0" i="0" u="none" strike="noStrike">
                          <a:solidFill>
                            <a:srgbClr val="000000"/>
                          </a:solidFill>
                          <a:effectLst/>
                          <a:latin typeface="Calibri" panose="020F0502020204030204" pitchFamily="34" charset="0"/>
                        </a:rPr>
                        <a:t>182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1299239"/>
                  </a:ext>
                </a:extLst>
              </a:tr>
              <a:tr h="271154">
                <a:tc>
                  <a:txBody>
                    <a:bodyPr/>
                    <a:lstStyle/>
                    <a:p>
                      <a:pPr algn="l" fontAlgn="b"/>
                      <a:r>
                        <a:rPr lang="fi-FI" sz="1100" b="0" i="0" u="none" strike="noStrike">
                          <a:solidFill>
                            <a:srgbClr val="000000"/>
                          </a:solidFill>
                          <a:effectLst/>
                          <a:latin typeface="Calibri" panose="020F0502020204030204" pitchFamily="34" charset="0"/>
                        </a:rPr>
                        <a:t>Vuosikate %:a poistoista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1100" b="0" i="0" u="none" strike="noStrike">
                          <a:solidFill>
                            <a:srgbClr val="000000"/>
                          </a:solidFill>
                          <a:effectLst/>
                          <a:latin typeface="Calibri" panose="020F0502020204030204" pitchFamily="34" charset="0"/>
                        </a:rPr>
                        <a:t>34 %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1100" b="0" i="0" u="none" strike="noStrike">
                          <a:solidFill>
                            <a:srgbClr val="000000"/>
                          </a:solidFill>
                          <a:effectLst/>
                          <a:latin typeface="Calibri" panose="020F0502020204030204" pitchFamily="34" charset="0"/>
                        </a:rPr>
                        <a:t>52 %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0916922"/>
                  </a:ext>
                </a:extLst>
              </a:tr>
              <a:tr h="271154">
                <a:tc>
                  <a:txBody>
                    <a:bodyPr/>
                    <a:lstStyle/>
                    <a:p>
                      <a:pPr algn="l" fontAlgn="b"/>
                      <a:r>
                        <a:rPr lang="fi-FI" sz="1100" b="0" i="0" u="none" strike="noStrike" dirty="0">
                          <a:solidFill>
                            <a:srgbClr val="000000"/>
                          </a:solidFill>
                          <a:effectLst/>
                          <a:latin typeface="Calibri" panose="020F0502020204030204" pitchFamily="34" charset="0"/>
                        </a:rPr>
                        <a:t>Tilikaudentulos €/as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1100" b="0" i="0" u="none" strike="noStrike">
                          <a:solidFill>
                            <a:srgbClr val="000000"/>
                          </a:solidFill>
                          <a:effectLst/>
                          <a:latin typeface="Calibri" panose="020F0502020204030204" pitchFamily="34" charset="0"/>
                        </a:rPr>
                        <a:t>-330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1100" b="0" i="0" u="none" strike="noStrike">
                          <a:solidFill>
                            <a:srgbClr val="000000"/>
                          </a:solidFill>
                          <a:effectLst/>
                          <a:latin typeface="Calibri" panose="020F0502020204030204" pitchFamily="34" charset="0"/>
                        </a:rPr>
                        <a:t>-151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6601238"/>
                  </a:ext>
                </a:extLst>
              </a:tr>
              <a:tr h="271154">
                <a:tc>
                  <a:txBody>
                    <a:bodyPr/>
                    <a:lstStyle/>
                    <a:p>
                      <a:pPr algn="l" fontAlgn="b"/>
                      <a:r>
                        <a:rPr lang="fi-FI" sz="1100" b="0" i="0" u="none" strike="noStrike">
                          <a:solidFill>
                            <a:srgbClr val="000000"/>
                          </a:solidFill>
                          <a:effectLst/>
                          <a:latin typeface="Calibri" panose="020F0502020204030204" pitchFamily="34" charset="0"/>
                        </a:rPr>
                        <a:t>Poistonalaiset inv.€/as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1100" b="0" i="0" u="none" strike="noStrike">
                          <a:solidFill>
                            <a:srgbClr val="000000"/>
                          </a:solidFill>
                          <a:effectLst/>
                          <a:latin typeface="Calibri" panose="020F0502020204030204" pitchFamily="34" charset="0"/>
                        </a:rPr>
                        <a:t>237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1100" b="0" i="0" u="none" strike="noStrike">
                          <a:solidFill>
                            <a:srgbClr val="000000"/>
                          </a:solidFill>
                          <a:effectLst/>
                          <a:latin typeface="Calibri" panose="020F0502020204030204" pitchFamily="34" charset="0"/>
                        </a:rPr>
                        <a:t>494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6975822"/>
                  </a:ext>
                </a:extLst>
              </a:tr>
              <a:tr h="271154">
                <a:tc>
                  <a:txBody>
                    <a:bodyPr/>
                    <a:lstStyle/>
                    <a:p>
                      <a:pPr algn="l" fontAlgn="b"/>
                      <a:r>
                        <a:rPr lang="fi-FI" sz="1100" b="0" i="0" u="none" strike="noStrike">
                          <a:solidFill>
                            <a:srgbClr val="000000"/>
                          </a:solidFill>
                          <a:effectLst/>
                          <a:latin typeface="Calibri" panose="020F0502020204030204" pitchFamily="34" charset="0"/>
                        </a:rPr>
                        <a:t>Toiminnan ja inv.rahavirta €/as.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1100" b="0" i="0" u="none" strike="noStrike">
                          <a:solidFill>
                            <a:srgbClr val="000000"/>
                          </a:solidFill>
                          <a:effectLst/>
                          <a:latin typeface="Calibri" panose="020F0502020204030204" pitchFamily="34" charset="0"/>
                        </a:rPr>
                        <a:t>31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1100" b="0" i="0" u="none" strike="noStrike">
                          <a:solidFill>
                            <a:srgbClr val="000000"/>
                          </a:solidFill>
                          <a:effectLst/>
                          <a:latin typeface="Calibri" panose="020F0502020204030204" pitchFamily="34" charset="0"/>
                        </a:rPr>
                        <a:t>-182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4646746"/>
                  </a:ext>
                </a:extLst>
              </a:tr>
              <a:tr h="271154">
                <a:tc>
                  <a:txBody>
                    <a:bodyPr/>
                    <a:lstStyle/>
                    <a:p>
                      <a:pPr algn="l" fontAlgn="b"/>
                      <a:r>
                        <a:rPr lang="fi-FI" sz="1100" b="0" i="0" u="none" strike="noStrike">
                          <a:solidFill>
                            <a:srgbClr val="000000"/>
                          </a:solidFill>
                          <a:effectLst/>
                          <a:latin typeface="Calibri" panose="020F0502020204030204" pitchFamily="34" charset="0"/>
                        </a:rPr>
                        <a:t>Lainakanta €/as.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1100" b="0" i="0" u="none" strike="noStrike">
                          <a:solidFill>
                            <a:srgbClr val="000000"/>
                          </a:solidFill>
                          <a:effectLst/>
                          <a:latin typeface="Calibri" panose="020F0502020204030204" pitchFamily="34" charset="0"/>
                        </a:rPr>
                        <a:t>2172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1100" b="0" i="0" u="none" strike="noStrike" dirty="0">
                          <a:solidFill>
                            <a:srgbClr val="000000"/>
                          </a:solidFill>
                          <a:effectLst/>
                          <a:latin typeface="Calibri" panose="020F0502020204030204" pitchFamily="34" charset="0"/>
                        </a:rPr>
                        <a:t>2946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0563805"/>
                  </a:ext>
                </a:extLst>
              </a:tr>
              <a:tr h="271154">
                <a:tc>
                  <a:txBody>
                    <a:bodyPr/>
                    <a:lstStyle/>
                    <a:p>
                      <a:pPr algn="l" fontAlgn="b"/>
                      <a:r>
                        <a:rPr lang="fi-FI" sz="1100" b="0" i="0" u="none" strike="noStrike">
                          <a:solidFill>
                            <a:srgbClr val="000000"/>
                          </a:solidFill>
                          <a:effectLst/>
                          <a:latin typeface="Calibri" panose="020F0502020204030204" pitchFamily="34" charset="0"/>
                        </a:rPr>
                        <a:t>Rahavarat €/as.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1100" b="0" i="0" u="none" strike="noStrike">
                          <a:solidFill>
                            <a:srgbClr val="000000"/>
                          </a:solidFill>
                          <a:effectLst/>
                          <a:latin typeface="Calibri" panose="020F0502020204030204" pitchFamily="34" charset="0"/>
                        </a:rPr>
                        <a:t>640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1100" b="0" i="0" u="none" strike="noStrike" dirty="0">
                          <a:solidFill>
                            <a:srgbClr val="000000"/>
                          </a:solidFill>
                          <a:effectLst/>
                          <a:latin typeface="Calibri" panose="020F0502020204030204" pitchFamily="34" charset="0"/>
                        </a:rPr>
                        <a:t>972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1916561"/>
                  </a:ext>
                </a:extLst>
              </a:tr>
            </a:tbl>
          </a:graphicData>
        </a:graphic>
      </p:graphicFrame>
    </p:spTree>
    <p:extLst>
      <p:ext uri="{BB962C8B-B14F-4D97-AF65-F5344CB8AC3E}">
        <p14:creationId xmlns:p14="http://schemas.microsoft.com/office/powerpoint/2010/main" val="3629741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Taloussuunnitelma 2021 - 2023</a:t>
            </a:r>
          </a:p>
        </p:txBody>
      </p:sp>
      <p:sp>
        <p:nvSpPr>
          <p:cNvPr id="3" name="Sisällön paikkamerkki 2"/>
          <p:cNvSpPr>
            <a:spLocks noGrp="1"/>
          </p:cNvSpPr>
          <p:nvPr>
            <p:ph idx="1"/>
          </p:nvPr>
        </p:nvSpPr>
        <p:spPr/>
        <p:txBody>
          <a:bodyPr>
            <a:normAutofit fontScale="47500" lnSpcReduction="20000"/>
          </a:bodyPr>
          <a:lstStyle/>
          <a:p>
            <a:pPr>
              <a:lnSpc>
                <a:spcPct val="120000"/>
              </a:lnSpc>
              <a:spcBef>
                <a:spcPts val="0"/>
              </a:spcBef>
            </a:pPr>
            <a:r>
              <a:rPr lang="fi-FI" sz="3800" dirty="0">
                <a:ea typeface="Calibri" panose="020F0502020204030204" pitchFamily="34" charset="0"/>
              </a:rPr>
              <a:t>Rautjärven kunnan talous on tasapainossa talousarviovuonna 2021 ja –suunnitteluvuosina 2022 ja 2023 tilikauden ylijäämää (ilman liikelaitosta) arvioidaan syntyvän </a:t>
            </a:r>
          </a:p>
          <a:p>
            <a:pPr lvl="1">
              <a:lnSpc>
                <a:spcPct val="120000"/>
              </a:lnSpc>
              <a:spcBef>
                <a:spcPts val="0"/>
              </a:spcBef>
            </a:pPr>
            <a:r>
              <a:rPr lang="fi-FI" sz="2900" dirty="0">
                <a:ea typeface="Calibri" panose="020F0502020204030204" pitchFamily="34" charset="0"/>
              </a:rPr>
              <a:t>Vuodelta 2021 talousarviossa 147 281 euroa,</a:t>
            </a:r>
          </a:p>
          <a:p>
            <a:pPr lvl="1">
              <a:lnSpc>
                <a:spcPct val="120000"/>
              </a:lnSpc>
              <a:spcBef>
                <a:spcPts val="0"/>
              </a:spcBef>
            </a:pPr>
            <a:r>
              <a:rPr lang="fi-FI" sz="2900" dirty="0">
                <a:ea typeface="Calibri" panose="020F0502020204030204" pitchFamily="34" charset="0"/>
              </a:rPr>
              <a:t>Vuodelta 2022 suunnitelmassa 143 796 euroa </a:t>
            </a:r>
          </a:p>
          <a:p>
            <a:pPr lvl="1">
              <a:lnSpc>
                <a:spcPct val="120000"/>
              </a:lnSpc>
              <a:spcBef>
                <a:spcPts val="0"/>
              </a:spcBef>
            </a:pPr>
            <a:r>
              <a:rPr lang="fi-FI" sz="2900" dirty="0">
                <a:ea typeface="Calibri" panose="020F0502020204030204" pitchFamily="34" charset="0"/>
              </a:rPr>
              <a:t>Vuodelta 2023 suunnitelmassa 234 315 euroa. </a:t>
            </a:r>
          </a:p>
          <a:p>
            <a:pPr>
              <a:lnSpc>
                <a:spcPct val="120000"/>
              </a:lnSpc>
              <a:spcBef>
                <a:spcPts val="0"/>
              </a:spcBef>
            </a:pPr>
            <a:r>
              <a:rPr lang="fi-FI" sz="3800" dirty="0">
                <a:ea typeface="Calibri" panose="020F0502020204030204" pitchFamily="34" charset="0"/>
              </a:rPr>
              <a:t>Toteutuessaan arvioidun kaltaisena ylijäämä lisää taseeseen aiempina vuosina kertynyttä ylijäämää (huomioiden arvion vuoden 2020 alijäämästä) siten, että kumulatiivinen ylijäämä 7,7 M€ euroa. </a:t>
            </a:r>
            <a:endParaRPr lang="fi-FI" sz="3800" dirty="0">
              <a:ea typeface="Times New Roman" panose="02020603050405020304" pitchFamily="18" charset="0"/>
            </a:endParaRPr>
          </a:p>
          <a:p>
            <a:pPr>
              <a:lnSpc>
                <a:spcPct val="120000"/>
              </a:lnSpc>
              <a:spcBef>
                <a:spcPts val="0"/>
              </a:spcBef>
            </a:pPr>
            <a:r>
              <a:rPr lang="fi-FI" sz="3800" dirty="0">
                <a:ea typeface="Calibri" panose="020F0502020204030204" pitchFamily="34" charset="0"/>
              </a:rPr>
              <a:t>Kunnassa on laadittu vuonna 2019 talousstrategiaa tuleville vuosille, jota on tarkennettu vuoden 2021 talousarviossa. </a:t>
            </a:r>
          </a:p>
          <a:p>
            <a:pPr>
              <a:lnSpc>
                <a:spcPct val="120000"/>
              </a:lnSpc>
              <a:spcBef>
                <a:spcPts val="0"/>
              </a:spcBef>
            </a:pPr>
            <a:r>
              <a:rPr lang="fi-FI" sz="3800" dirty="0">
                <a:ea typeface="Calibri" panose="020F0502020204030204" pitchFamily="34" charset="0"/>
              </a:rPr>
              <a:t>Talouden tasapainottamisen toimenpiteitä on kohdennettu kunnan omaan toimintaan ja </a:t>
            </a:r>
            <a:r>
              <a:rPr lang="fi-FI" sz="3800" dirty="0" err="1">
                <a:ea typeface="Calibri" panose="020F0502020204030204" pitchFamily="34" charset="0"/>
              </a:rPr>
              <a:t>Eksoten</a:t>
            </a:r>
            <a:r>
              <a:rPr lang="fi-FI" sz="3800" dirty="0">
                <a:ea typeface="Calibri" panose="020F0502020204030204" pitchFamily="34" charset="0"/>
              </a:rPr>
              <a:t> kustannusnousun hillintään.</a:t>
            </a:r>
          </a:p>
          <a:p>
            <a:pPr>
              <a:lnSpc>
                <a:spcPct val="120000"/>
              </a:lnSpc>
              <a:spcBef>
                <a:spcPts val="0"/>
              </a:spcBef>
            </a:pPr>
            <a:r>
              <a:rPr lang="fi-FI" sz="3800" dirty="0">
                <a:ea typeface="Calibri" panose="020F0502020204030204" pitchFamily="34" charset="0"/>
              </a:rPr>
              <a:t>Tasapainotustoimenpiteenä kunnanvaltuusto päätti kokouksessaan 16.11.2020 veroprosentin nostamisesta 21 % sekä kiinteistöverojen osalta korotus vahvistettiin 0,1 prosenttiyksikköä.</a:t>
            </a:r>
            <a:endParaRPr lang="fi-FI" sz="3800" dirty="0">
              <a:ea typeface="Times New Roman" panose="02020603050405020304" pitchFamily="18" charset="0"/>
            </a:endParaRPr>
          </a:p>
          <a:p>
            <a:pPr>
              <a:lnSpc>
                <a:spcPct val="120000"/>
              </a:lnSpc>
              <a:spcBef>
                <a:spcPts val="0"/>
              </a:spcBef>
            </a:pPr>
            <a:r>
              <a:rPr lang="fi-FI" sz="3800" dirty="0">
                <a:ea typeface="Calibri" panose="020F0502020204030204" pitchFamily="34" charset="0"/>
              </a:rPr>
              <a:t>Talouden tasapainottamistoimenpiteiden kohteet käyttötalouden osalta etsittiin toimialueittain ja koko kunnan osalta löytyi pysyviä säästöjä vuodelle 2021 yhteensä 729 545 euroa, vuodelle 2022 128 500 euroa ja vuodelle 2023 115 000 euroa.  </a:t>
            </a:r>
            <a:endParaRPr lang="fi-FI" sz="3800" dirty="0">
              <a:ea typeface="Times New Roman" panose="02020603050405020304" pitchFamily="18" charset="0"/>
            </a:endParaRPr>
          </a:p>
          <a:p>
            <a:pPr marL="0" indent="0">
              <a:buNone/>
            </a:pPr>
            <a:endParaRPr lang="fi-FI" dirty="0"/>
          </a:p>
        </p:txBody>
      </p:sp>
      <p:pic>
        <p:nvPicPr>
          <p:cNvPr id="4" name="Kuva 3"/>
          <p:cNvPicPr>
            <a:picLocks noChangeAspect="1"/>
          </p:cNvPicPr>
          <p:nvPr/>
        </p:nvPicPr>
        <p:blipFill>
          <a:blip r:embed="rId2"/>
          <a:stretch>
            <a:fillRect/>
          </a:stretch>
        </p:blipFill>
        <p:spPr>
          <a:xfrm>
            <a:off x="10384452" y="534087"/>
            <a:ext cx="969348" cy="987638"/>
          </a:xfrm>
          <a:prstGeom prst="rect">
            <a:avLst/>
          </a:prstGeom>
        </p:spPr>
      </p:pic>
      <p:sp>
        <p:nvSpPr>
          <p:cNvPr id="5" name="Alatunnisteen paikkamerkki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Rautjärven kuntastrategia 2020 - 2025</a:t>
            </a:r>
          </a:p>
        </p:txBody>
      </p:sp>
      <p:sp>
        <p:nvSpPr>
          <p:cNvPr id="6" name="Päivämäärän paikkamerkki 5"/>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9F4AB29-29A4-4C99-8AE3-F64CC3F944E1}" type="datetime1">
              <a:rPr kumimoji="0" lang="fi-FI"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12.1.2021</a:t>
            </a:fld>
            <a:endParaRPr kumimoji="0" lang="fi-FI"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Dian numeron paikkamerkki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8399EC-FDA3-489E-A221-338D55D3F9CE}" type="slidenum">
              <a:rPr kumimoji="0" lang="fi-FI"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fi-FI"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79454"/>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ukautettu suunnittelumalli">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1882</TotalTime>
  <Words>2374</Words>
  <Application>Microsoft Office PowerPoint</Application>
  <PresentationFormat>Laajakuva</PresentationFormat>
  <Paragraphs>551</Paragraphs>
  <Slides>33</Slides>
  <Notes>6</Notes>
  <HiddenSlides>0</HiddenSlides>
  <MMClips>0</MMClips>
  <ScaleCrop>false</ScaleCrop>
  <HeadingPairs>
    <vt:vector size="6" baseType="variant">
      <vt:variant>
        <vt:lpstr>Käytetyt fontit</vt:lpstr>
      </vt:variant>
      <vt:variant>
        <vt:i4>5</vt:i4>
      </vt:variant>
      <vt:variant>
        <vt:lpstr>Teema</vt:lpstr>
      </vt:variant>
      <vt:variant>
        <vt:i4>3</vt:i4>
      </vt:variant>
      <vt:variant>
        <vt:lpstr>Dian otsikot</vt:lpstr>
      </vt:variant>
      <vt:variant>
        <vt:i4>33</vt:i4>
      </vt:variant>
    </vt:vector>
  </HeadingPairs>
  <TitlesOfParts>
    <vt:vector size="41" baseType="lpstr">
      <vt:lpstr>Arial</vt:lpstr>
      <vt:lpstr>Arial Rounded MT Bold</vt:lpstr>
      <vt:lpstr>Bauhaus 93</vt:lpstr>
      <vt:lpstr>Calibri</vt:lpstr>
      <vt:lpstr>Calibri Light</vt:lpstr>
      <vt:lpstr>Office-teema</vt:lpstr>
      <vt:lpstr>Mukautettu suunnittelumalli</vt:lpstr>
      <vt:lpstr>1_Office-teema</vt:lpstr>
      <vt:lpstr>Rautjärven kuntastrategia 2021 - 2025</vt:lpstr>
      <vt:lpstr>Sisällysluettelo</vt:lpstr>
      <vt:lpstr>Johdanto kuntastrategiaan</vt:lpstr>
      <vt:lpstr>Rautjärven kunnan arvot ja visio</vt:lpstr>
      <vt:lpstr>Arvio nykytilasta</vt:lpstr>
      <vt:lpstr>Väestörakenne muutoksessa</vt:lpstr>
      <vt:lpstr>Väestöennuste 2030</vt:lpstr>
      <vt:lpstr>Talouden tunnusluvut 2019</vt:lpstr>
      <vt:lpstr>Taloussuunnitelma 2021 - 2023</vt:lpstr>
      <vt:lpstr>Rautjärven SWOT</vt:lpstr>
      <vt:lpstr>Arvio toimintaympäristön muutoksista ja vaikutuksista</vt:lpstr>
      <vt:lpstr>Megatrendejä koronan jälkeen</vt:lpstr>
      <vt:lpstr>Toimintaympäristön keskeiset muutokset </vt:lpstr>
      <vt:lpstr>Toimintaympäristön keskeiset oletukset</vt:lpstr>
      <vt:lpstr>Sote-hyvinvointialueen  toteutumisen vaikutukset kuntaan</vt:lpstr>
      <vt:lpstr>Sote-hyvinvointialueen  toteutumisen vaikutukset kuntalaisiin</vt:lpstr>
      <vt:lpstr>PowerPoint-esitys</vt:lpstr>
      <vt:lpstr>Strategiset tavoitteet</vt:lpstr>
      <vt:lpstr>Tavoitetila 2030</vt:lpstr>
      <vt:lpstr>Muuttovoitto edellytys suunnan muutokseen</vt:lpstr>
      <vt:lpstr>Tasapainoinen kuntatalous</vt:lpstr>
      <vt:lpstr>Perheystävällinen hyvän elämän Rautjärvi</vt:lpstr>
      <vt:lpstr>Laadukas oppimisympäristö ja  monipuoliset kouluttautumismahdollisuudet</vt:lpstr>
      <vt:lpstr>Kulku- ja etätyöyhteydet  kestävän kehityksen ja palvelujen saavutettavuuden tukena</vt:lpstr>
      <vt:lpstr>Vetovoimainen luonto- ja retkeilymatkailukohde</vt:lpstr>
      <vt:lpstr>Strategian vaikutusten arviointi</vt:lpstr>
      <vt:lpstr>Kuntalaisten hyvinvointi sekä osallistumis- ja vaikuttamismahdollisuudet</vt:lpstr>
      <vt:lpstr>Henkilöstö</vt:lpstr>
      <vt:lpstr>Elinympäristö ja elinvoima</vt:lpstr>
      <vt:lpstr>Strategian toimeenpano ja toteutumisen arviointi</vt:lpstr>
      <vt:lpstr>Kuntastrategian toimeenpano</vt:lpstr>
      <vt:lpstr>Kuntastrategian 2021 - 2025 onnistumisen mittarit</vt:lpstr>
      <vt:lpstr>PowerPoint-esitys</vt:lpstr>
    </vt:vector>
  </TitlesOfParts>
  <Company>Saimaan talous ja tieto oy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Rautjärven kunnan strategiatyö</dc:title>
  <dc:creator>Javanainen Sini</dc:creator>
  <cp:lastModifiedBy>Anttila Harri</cp:lastModifiedBy>
  <cp:revision>161</cp:revision>
  <dcterms:created xsi:type="dcterms:W3CDTF">2020-03-15T13:56:39Z</dcterms:created>
  <dcterms:modified xsi:type="dcterms:W3CDTF">2021-01-12T07:57:03Z</dcterms:modified>
</cp:coreProperties>
</file>